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58" r:id="rId2"/>
    <p:sldId id="260" r:id="rId3"/>
    <p:sldId id="300" r:id="rId4"/>
    <p:sldId id="309" r:id="rId5"/>
    <p:sldId id="320" r:id="rId6"/>
    <p:sldId id="307" r:id="rId7"/>
    <p:sldId id="304" r:id="rId8"/>
    <p:sldId id="317" r:id="rId9"/>
    <p:sldId id="319" r:id="rId10"/>
    <p:sldId id="295" r:id="rId11"/>
    <p:sldId id="285" r:id="rId12"/>
    <p:sldId id="299" r:id="rId13"/>
    <p:sldId id="301" r:id="rId14"/>
    <p:sldId id="315" r:id="rId15"/>
    <p:sldId id="318" r:id="rId16"/>
    <p:sldId id="321" r:id="rId17"/>
    <p:sldId id="322" r:id="rId18"/>
    <p:sldId id="279" r:id="rId19"/>
  </p:sldIdLst>
  <p:sldSz cx="10771188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39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Ануар Ерланович Оспанов" initials="АЕО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E6A2"/>
    <a:srgbClr val="4F81BD"/>
    <a:srgbClr val="43671B"/>
    <a:srgbClr val="6EA92D"/>
    <a:srgbClr val="80C535"/>
    <a:srgbClr val="F2E540"/>
    <a:srgbClr val="D9E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2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20" y="67"/>
      </p:cViewPr>
      <p:guideLst>
        <p:guide orient="horz" pos="2160"/>
        <p:guide pos="33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8D82F2-943B-4F99-AC0B-FA348A07FE02}" type="datetimeFigureOut">
              <a:rPr lang="ru-RU" smtClean="0"/>
              <a:t>27.06.2019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1143000"/>
            <a:ext cx="4848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4957D7-2E6C-4462-9D09-767E8E4190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1499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6399" y="1122363"/>
            <a:ext cx="8078391" cy="2387600"/>
          </a:xfrm>
        </p:spPr>
        <p:txBody>
          <a:bodyPr anchor="b"/>
          <a:lstStyle>
            <a:lvl1pPr algn="ctr">
              <a:defRPr sz="530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6399" y="3602038"/>
            <a:ext cx="8078391" cy="1655762"/>
          </a:xfrm>
        </p:spPr>
        <p:txBody>
          <a:bodyPr/>
          <a:lstStyle>
            <a:lvl1pPr marL="0" indent="0" algn="ctr">
              <a:buNone/>
              <a:defRPr sz="2120"/>
            </a:lvl1pPr>
            <a:lvl2pPr marL="403936" indent="0" algn="ctr">
              <a:buNone/>
              <a:defRPr sz="1767"/>
            </a:lvl2pPr>
            <a:lvl3pPr marL="807872" indent="0" algn="ctr">
              <a:buNone/>
              <a:defRPr sz="1590"/>
            </a:lvl3pPr>
            <a:lvl4pPr marL="1211809" indent="0" algn="ctr">
              <a:buNone/>
              <a:defRPr sz="1414"/>
            </a:lvl4pPr>
            <a:lvl5pPr marL="1615745" indent="0" algn="ctr">
              <a:buNone/>
              <a:defRPr sz="1414"/>
            </a:lvl5pPr>
            <a:lvl6pPr marL="2019681" indent="0" algn="ctr">
              <a:buNone/>
              <a:defRPr sz="1414"/>
            </a:lvl6pPr>
            <a:lvl7pPr marL="2423617" indent="0" algn="ctr">
              <a:buNone/>
              <a:defRPr sz="1414"/>
            </a:lvl7pPr>
            <a:lvl8pPr marL="2827553" indent="0" algn="ctr">
              <a:buNone/>
              <a:defRPr sz="1414"/>
            </a:lvl8pPr>
            <a:lvl9pPr marL="3231490" indent="0" algn="ctr">
              <a:buNone/>
              <a:defRPr sz="1414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D4418-6A49-451E-BE12-C293DFE59525}" type="datetime1">
              <a:rPr lang="ru-RU" smtClean="0"/>
              <a:t>27.06.2019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250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2996-2D1F-409C-B20D-A8F7FC26A727}" type="datetime1">
              <a:rPr lang="ru-RU" smtClean="0"/>
              <a:t>27.06.2019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993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08133" y="365125"/>
            <a:ext cx="2322537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0519" y="365125"/>
            <a:ext cx="6832972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68E82-8218-4169-BC05-C682B6F18853}" type="datetime1">
              <a:rPr lang="ru-RU" smtClean="0"/>
              <a:t>27.06.2019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597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A5188-625F-49FE-A8E8-CD7995B418E8}" type="datetime1">
              <a:rPr lang="ru-RU" smtClean="0"/>
              <a:t>27.06.2019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9598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909" y="1709741"/>
            <a:ext cx="9290150" cy="2852737"/>
          </a:xfrm>
        </p:spPr>
        <p:txBody>
          <a:bodyPr anchor="b"/>
          <a:lstStyle>
            <a:lvl1pPr>
              <a:defRPr sz="530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4909" y="4589466"/>
            <a:ext cx="9290150" cy="1500187"/>
          </a:xfrm>
        </p:spPr>
        <p:txBody>
          <a:bodyPr/>
          <a:lstStyle>
            <a:lvl1pPr marL="0" indent="0">
              <a:buNone/>
              <a:defRPr sz="2120">
                <a:solidFill>
                  <a:schemeClr val="tx1">
                    <a:tint val="75000"/>
                  </a:schemeClr>
                </a:solidFill>
              </a:defRPr>
            </a:lvl1pPr>
            <a:lvl2pPr marL="403936" indent="0">
              <a:buNone/>
              <a:defRPr sz="1767">
                <a:solidFill>
                  <a:schemeClr val="tx1">
                    <a:tint val="75000"/>
                  </a:schemeClr>
                </a:solidFill>
              </a:defRPr>
            </a:lvl2pPr>
            <a:lvl3pPr marL="807872" indent="0">
              <a:buNone/>
              <a:defRPr sz="1590">
                <a:solidFill>
                  <a:schemeClr val="tx1">
                    <a:tint val="75000"/>
                  </a:schemeClr>
                </a:solidFill>
              </a:defRPr>
            </a:lvl3pPr>
            <a:lvl4pPr marL="1211809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4pPr>
            <a:lvl5pPr marL="1615745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5pPr>
            <a:lvl6pPr marL="2019681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6pPr>
            <a:lvl7pPr marL="2423617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7pPr>
            <a:lvl8pPr marL="2827553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8pPr>
            <a:lvl9pPr marL="3231490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D426F-B96F-4D90-A2CF-C76CD94B03E2}" type="datetime1">
              <a:rPr lang="ru-RU" smtClean="0"/>
              <a:t>27.06.2019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886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519" y="1825625"/>
            <a:ext cx="4577755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52915" y="1825625"/>
            <a:ext cx="4577755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211D1-9835-48E6-93B7-0C01445907F4}" type="datetime1">
              <a:rPr lang="ru-RU" smtClean="0"/>
              <a:t>27.06.2019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880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922" y="365128"/>
            <a:ext cx="929015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1924" y="1681163"/>
            <a:ext cx="4556717" cy="823912"/>
          </a:xfrm>
        </p:spPr>
        <p:txBody>
          <a:bodyPr anchor="b"/>
          <a:lstStyle>
            <a:lvl1pPr marL="0" indent="0">
              <a:buNone/>
              <a:defRPr sz="2120" b="1"/>
            </a:lvl1pPr>
            <a:lvl2pPr marL="403936" indent="0">
              <a:buNone/>
              <a:defRPr sz="1767" b="1"/>
            </a:lvl2pPr>
            <a:lvl3pPr marL="807872" indent="0">
              <a:buNone/>
              <a:defRPr sz="1590" b="1"/>
            </a:lvl3pPr>
            <a:lvl4pPr marL="1211809" indent="0">
              <a:buNone/>
              <a:defRPr sz="1414" b="1"/>
            </a:lvl4pPr>
            <a:lvl5pPr marL="1615745" indent="0">
              <a:buNone/>
              <a:defRPr sz="1414" b="1"/>
            </a:lvl5pPr>
            <a:lvl6pPr marL="2019681" indent="0">
              <a:buNone/>
              <a:defRPr sz="1414" b="1"/>
            </a:lvl6pPr>
            <a:lvl7pPr marL="2423617" indent="0">
              <a:buNone/>
              <a:defRPr sz="1414" b="1"/>
            </a:lvl7pPr>
            <a:lvl8pPr marL="2827553" indent="0">
              <a:buNone/>
              <a:defRPr sz="1414" b="1"/>
            </a:lvl8pPr>
            <a:lvl9pPr marL="3231490" indent="0">
              <a:buNone/>
              <a:defRPr sz="141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1924" y="2505075"/>
            <a:ext cx="455671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52914" y="1681163"/>
            <a:ext cx="4579158" cy="823912"/>
          </a:xfrm>
        </p:spPr>
        <p:txBody>
          <a:bodyPr anchor="b"/>
          <a:lstStyle>
            <a:lvl1pPr marL="0" indent="0">
              <a:buNone/>
              <a:defRPr sz="2120" b="1"/>
            </a:lvl1pPr>
            <a:lvl2pPr marL="403936" indent="0">
              <a:buNone/>
              <a:defRPr sz="1767" b="1"/>
            </a:lvl2pPr>
            <a:lvl3pPr marL="807872" indent="0">
              <a:buNone/>
              <a:defRPr sz="1590" b="1"/>
            </a:lvl3pPr>
            <a:lvl4pPr marL="1211809" indent="0">
              <a:buNone/>
              <a:defRPr sz="1414" b="1"/>
            </a:lvl4pPr>
            <a:lvl5pPr marL="1615745" indent="0">
              <a:buNone/>
              <a:defRPr sz="1414" b="1"/>
            </a:lvl5pPr>
            <a:lvl6pPr marL="2019681" indent="0">
              <a:buNone/>
              <a:defRPr sz="1414" b="1"/>
            </a:lvl6pPr>
            <a:lvl7pPr marL="2423617" indent="0">
              <a:buNone/>
              <a:defRPr sz="1414" b="1"/>
            </a:lvl7pPr>
            <a:lvl8pPr marL="2827553" indent="0">
              <a:buNone/>
              <a:defRPr sz="1414" b="1"/>
            </a:lvl8pPr>
            <a:lvl9pPr marL="3231490" indent="0">
              <a:buNone/>
              <a:defRPr sz="141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52914" y="2505075"/>
            <a:ext cx="457915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87D1D-9B4A-4A48-87BD-6C732B9DFEB8}" type="datetime1">
              <a:rPr lang="ru-RU" smtClean="0"/>
              <a:t>27.06.2019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4241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E39A-154F-4CB7-A27C-89C5D58B11BA}" type="datetime1">
              <a:rPr lang="ru-RU" smtClean="0"/>
              <a:t>27.06.2019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382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80F41-6CEF-45C9-B7C5-628CBEC4ABB8}" type="datetime1">
              <a:rPr lang="ru-RU" smtClean="0"/>
              <a:t>27.06.2019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358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924" y="457200"/>
            <a:ext cx="3473988" cy="1600200"/>
          </a:xfrm>
        </p:spPr>
        <p:txBody>
          <a:bodyPr anchor="b"/>
          <a:lstStyle>
            <a:lvl1pPr>
              <a:defRPr sz="28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9158" y="987428"/>
            <a:ext cx="5452914" cy="4873625"/>
          </a:xfrm>
        </p:spPr>
        <p:txBody>
          <a:bodyPr/>
          <a:lstStyle>
            <a:lvl1pPr>
              <a:defRPr sz="2827"/>
            </a:lvl1pPr>
            <a:lvl2pPr>
              <a:defRPr sz="2474"/>
            </a:lvl2pPr>
            <a:lvl3pPr>
              <a:defRPr sz="2120"/>
            </a:lvl3pPr>
            <a:lvl4pPr>
              <a:defRPr sz="1767"/>
            </a:lvl4pPr>
            <a:lvl5pPr>
              <a:defRPr sz="1767"/>
            </a:lvl5pPr>
            <a:lvl6pPr>
              <a:defRPr sz="1767"/>
            </a:lvl6pPr>
            <a:lvl7pPr>
              <a:defRPr sz="1767"/>
            </a:lvl7pPr>
            <a:lvl8pPr>
              <a:defRPr sz="1767"/>
            </a:lvl8pPr>
            <a:lvl9pPr>
              <a:defRPr sz="176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1924" y="2057400"/>
            <a:ext cx="3473988" cy="3811588"/>
          </a:xfrm>
        </p:spPr>
        <p:txBody>
          <a:bodyPr/>
          <a:lstStyle>
            <a:lvl1pPr marL="0" indent="0">
              <a:buNone/>
              <a:defRPr sz="1414"/>
            </a:lvl1pPr>
            <a:lvl2pPr marL="403936" indent="0">
              <a:buNone/>
              <a:defRPr sz="1237"/>
            </a:lvl2pPr>
            <a:lvl3pPr marL="807872" indent="0">
              <a:buNone/>
              <a:defRPr sz="1060"/>
            </a:lvl3pPr>
            <a:lvl4pPr marL="1211809" indent="0">
              <a:buNone/>
              <a:defRPr sz="884"/>
            </a:lvl4pPr>
            <a:lvl5pPr marL="1615745" indent="0">
              <a:buNone/>
              <a:defRPr sz="884"/>
            </a:lvl5pPr>
            <a:lvl6pPr marL="2019681" indent="0">
              <a:buNone/>
              <a:defRPr sz="884"/>
            </a:lvl6pPr>
            <a:lvl7pPr marL="2423617" indent="0">
              <a:buNone/>
              <a:defRPr sz="884"/>
            </a:lvl7pPr>
            <a:lvl8pPr marL="2827553" indent="0">
              <a:buNone/>
              <a:defRPr sz="884"/>
            </a:lvl8pPr>
            <a:lvl9pPr marL="3231490" indent="0">
              <a:buNone/>
              <a:defRPr sz="884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34777-3ABE-4163-BDAA-CFDE8B893EEE}" type="datetime1">
              <a:rPr lang="ru-RU" smtClean="0"/>
              <a:t>27.06.2019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410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924" y="457200"/>
            <a:ext cx="3473988" cy="1600200"/>
          </a:xfrm>
        </p:spPr>
        <p:txBody>
          <a:bodyPr anchor="b"/>
          <a:lstStyle>
            <a:lvl1pPr>
              <a:defRPr sz="28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9158" y="987428"/>
            <a:ext cx="5452914" cy="4873625"/>
          </a:xfrm>
        </p:spPr>
        <p:txBody>
          <a:bodyPr anchor="t"/>
          <a:lstStyle>
            <a:lvl1pPr marL="0" indent="0">
              <a:buNone/>
              <a:defRPr sz="2827"/>
            </a:lvl1pPr>
            <a:lvl2pPr marL="403936" indent="0">
              <a:buNone/>
              <a:defRPr sz="2474"/>
            </a:lvl2pPr>
            <a:lvl3pPr marL="807872" indent="0">
              <a:buNone/>
              <a:defRPr sz="2120"/>
            </a:lvl3pPr>
            <a:lvl4pPr marL="1211809" indent="0">
              <a:buNone/>
              <a:defRPr sz="1767"/>
            </a:lvl4pPr>
            <a:lvl5pPr marL="1615745" indent="0">
              <a:buNone/>
              <a:defRPr sz="1767"/>
            </a:lvl5pPr>
            <a:lvl6pPr marL="2019681" indent="0">
              <a:buNone/>
              <a:defRPr sz="1767"/>
            </a:lvl6pPr>
            <a:lvl7pPr marL="2423617" indent="0">
              <a:buNone/>
              <a:defRPr sz="1767"/>
            </a:lvl7pPr>
            <a:lvl8pPr marL="2827553" indent="0">
              <a:buNone/>
              <a:defRPr sz="1767"/>
            </a:lvl8pPr>
            <a:lvl9pPr marL="3231490" indent="0">
              <a:buNone/>
              <a:defRPr sz="1767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1924" y="2057400"/>
            <a:ext cx="3473988" cy="3811588"/>
          </a:xfrm>
        </p:spPr>
        <p:txBody>
          <a:bodyPr/>
          <a:lstStyle>
            <a:lvl1pPr marL="0" indent="0">
              <a:buNone/>
              <a:defRPr sz="1414"/>
            </a:lvl1pPr>
            <a:lvl2pPr marL="403936" indent="0">
              <a:buNone/>
              <a:defRPr sz="1237"/>
            </a:lvl2pPr>
            <a:lvl3pPr marL="807872" indent="0">
              <a:buNone/>
              <a:defRPr sz="1060"/>
            </a:lvl3pPr>
            <a:lvl4pPr marL="1211809" indent="0">
              <a:buNone/>
              <a:defRPr sz="884"/>
            </a:lvl4pPr>
            <a:lvl5pPr marL="1615745" indent="0">
              <a:buNone/>
              <a:defRPr sz="884"/>
            </a:lvl5pPr>
            <a:lvl6pPr marL="2019681" indent="0">
              <a:buNone/>
              <a:defRPr sz="884"/>
            </a:lvl6pPr>
            <a:lvl7pPr marL="2423617" indent="0">
              <a:buNone/>
              <a:defRPr sz="884"/>
            </a:lvl7pPr>
            <a:lvl8pPr marL="2827553" indent="0">
              <a:buNone/>
              <a:defRPr sz="884"/>
            </a:lvl8pPr>
            <a:lvl9pPr marL="3231490" indent="0">
              <a:buNone/>
              <a:defRPr sz="884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21DC9-5BEB-4A74-B090-7F4EE36E1852}" type="datetime1">
              <a:rPr lang="ru-RU" smtClean="0"/>
              <a:t>27.06.2019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149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0519" y="365128"/>
            <a:ext cx="92901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519" y="1825625"/>
            <a:ext cx="92901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0519" y="6356353"/>
            <a:ext cx="2423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8217F-AB4B-4503-9387-B5FF0D05D560}" type="datetime1">
              <a:rPr lang="ru-RU" smtClean="0"/>
              <a:t>27.06.2019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67956" y="6356353"/>
            <a:ext cx="36352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07153" y="6356353"/>
            <a:ext cx="2423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27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807872" rtl="0" eaLnBrk="1" latinLnBrk="0" hangingPunct="1">
        <a:lnSpc>
          <a:spcPct val="90000"/>
        </a:lnSpc>
        <a:spcBef>
          <a:spcPct val="0"/>
        </a:spcBef>
        <a:buNone/>
        <a:defRPr sz="38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1968" indent="-201968" algn="l" defTabSz="807872" rtl="0" eaLnBrk="1" latinLnBrk="0" hangingPunct="1">
        <a:lnSpc>
          <a:spcPct val="90000"/>
        </a:lnSpc>
        <a:spcBef>
          <a:spcPts val="884"/>
        </a:spcBef>
        <a:buFont typeface="Arial" panose="020B0604020202020204" pitchFamily="34" charset="0"/>
        <a:buChar char="•"/>
        <a:defRPr sz="2474" kern="1200">
          <a:solidFill>
            <a:schemeClr val="tx1"/>
          </a:solidFill>
          <a:latin typeface="+mn-lt"/>
          <a:ea typeface="+mn-ea"/>
          <a:cs typeface="+mn-cs"/>
        </a:defRPr>
      </a:lvl1pPr>
      <a:lvl2pPr marL="605904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2120" kern="1200">
          <a:solidFill>
            <a:schemeClr val="tx1"/>
          </a:solidFill>
          <a:latin typeface="+mn-lt"/>
          <a:ea typeface="+mn-ea"/>
          <a:cs typeface="+mn-cs"/>
        </a:defRPr>
      </a:lvl2pPr>
      <a:lvl3pPr marL="1009841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767" kern="1200">
          <a:solidFill>
            <a:schemeClr val="tx1"/>
          </a:solidFill>
          <a:latin typeface="+mn-lt"/>
          <a:ea typeface="+mn-ea"/>
          <a:cs typeface="+mn-cs"/>
        </a:defRPr>
      </a:lvl3pPr>
      <a:lvl4pPr marL="1413777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4pPr>
      <a:lvl5pPr marL="1817713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5pPr>
      <a:lvl6pPr marL="2221649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6pPr>
      <a:lvl7pPr marL="2625585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7pPr>
      <a:lvl8pPr marL="3029522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8pPr>
      <a:lvl9pPr marL="3433458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1pPr>
      <a:lvl2pPr marL="403936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2pPr>
      <a:lvl3pPr marL="807872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3pPr>
      <a:lvl4pPr marL="1211809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4pPr>
      <a:lvl5pPr marL="1615745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5pPr>
      <a:lvl6pPr marL="2019681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6pPr>
      <a:lvl7pPr marL="2423617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7pPr>
      <a:lvl8pPr marL="2827553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8pPr>
      <a:lvl9pPr marL="3231490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" y="0"/>
            <a:ext cx="10770541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920966" y="3680190"/>
            <a:ext cx="67848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chemeClr val="accent1"/>
                </a:solidFill>
              </a:rPr>
              <a:t>Аналитический обзор</a:t>
            </a:r>
            <a:endParaRPr lang="en-US" sz="3600" b="1" dirty="0">
              <a:solidFill>
                <a:schemeClr val="accent1"/>
              </a:solidFill>
            </a:endParaRPr>
          </a:p>
          <a:p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 мерах поддержки субъектов малого предпринимательства </a:t>
            </a:r>
          </a:p>
          <a:p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 Японии</a:t>
            </a:r>
            <a:endParaRPr lang="ru-RU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1368287" y="3683001"/>
            <a:ext cx="360003" cy="1590305"/>
            <a:chOff x="1355587" y="3683001"/>
            <a:chExt cx="360003" cy="1590305"/>
          </a:xfrm>
        </p:grpSpPr>
        <p:sp>
          <p:nvSpPr>
            <p:cNvPr id="6" name="Блок-схема: задержка 5"/>
            <p:cNvSpPr/>
            <p:nvPr/>
          </p:nvSpPr>
          <p:spPr>
            <a:xfrm rot="16200000">
              <a:off x="1385877" y="4418503"/>
              <a:ext cx="299424" cy="360002"/>
            </a:xfrm>
            <a:prstGeom prst="flowChartDelay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  <p:sp>
          <p:nvSpPr>
            <p:cNvPr id="3" name="Блок-схема: сохраненные данные 2"/>
            <p:cNvSpPr/>
            <p:nvPr/>
          </p:nvSpPr>
          <p:spPr>
            <a:xfrm rot="5400000">
              <a:off x="1076734" y="3961854"/>
              <a:ext cx="917705" cy="360000"/>
            </a:xfrm>
            <a:prstGeom prst="flowChartOnlineStorag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  <p:grpSp>
          <p:nvGrpSpPr>
            <p:cNvPr id="13" name="Группа 12"/>
            <p:cNvGrpSpPr/>
            <p:nvPr/>
          </p:nvGrpSpPr>
          <p:grpSpPr>
            <a:xfrm>
              <a:off x="1355587" y="4597532"/>
              <a:ext cx="360002" cy="675774"/>
              <a:chOff x="1355587" y="4597532"/>
              <a:chExt cx="360002" cy="675774"/>
            </a:xfrm>
          </p:grpSpPr>
          <p:sp>
            <p:nvSpPr>
              <p:cNvPr id="10" name="Блок-схема: задержка 9"/>
              <p:cNvSpPr/>
              <p:nvPr/>
            </p:nvSpPr>
            <p:spPr>
              <a:xfrm rot="16200000">
                <a:off x="1385876" y="4567243"/>
                <a:ext cx="299424" cy="360002"/>
              </a:xfrm>
              <a:prstGeom prst="flowChartDelay">
                <a:avLst/>
              </a:prstGeom>
              <a:ln>
                <a:noFill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 dirty="0"/>
              </a:p>
            </p:txBody>
          </p:sp>
          <p:sp>
            <p:nvSpPr>
              <p:cNvPr id="11" name="Прямоугольник 10"/>
              <p:cNvSpPr/>
              <p:nvPr/>
            </p:nvSpPr>
            <p:spPr>
              <a:xfrm>
                <a:off x="1355587" y="4860927"/>
                <a:ext cx="360000" cy="412379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39317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0770541" cy="6858000"/>
          </a:xfrm>
          <a:prstGeom prst="rect">
            <a:avLst/>
          </a:prstGeom>
        </p:spPr>
      </p:pic>
      <p:sp>
        <p:nvSpPr>
          <p:cNvPr id="16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797143" y="6356353"/>
            <a:ext cx="770557" cy="365125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10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85751" y="699708"/>
            <a:ext cx="10373782" cy="930531"/>
          </a:xfrm>
          <a:prstGeom prst="rect">
            <a:avLst/>
          </a:prstGeom>
          <a:solidFill>
            <a:srgbClr val="D9EF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" tIns="30679" rIns="30679" bIns="30679" anchor="ctr" anchorCtr="0"/>
          <a:lstStyle/>
          <a:p>
            <a:pPr algn="ctr">
              <a:defRPr/>
            </a:pPr>
            <a:r>
              <a:rPr lang="ru-RU" sz="1400" dirty="0" smtClean="0">
                <a:solidFill>
                  <a:schemeClr val="tx1"/>
                </a:solidFill>
                <a:cs typeface="Arial" pitchFamily="34" charset="0"/>
              </a:rPr>
              <a:t>В </a:t>
            </a:r>
            <a:r>
              <a:rPr lang="ru-RU" sz="1400" dirty="0">
                <a:solidFill>
                  <a:schemeClr val="tx1"/>
                </a:solidFill>
                <a:cs typeface="Arial" pitchFamily="34" charset="0"/>
              </a:rPr>
              <a:t>целях оказания государственной финансовой поддержки субъектам малого бизнеса в Японии создана разветвленная система специализированных учреждений, функционирующих как на общегосударственном, так и на региональном </a:t>
            </a:r>
            <a:r>
              <a:rPr lang="ru-RU" sz="1400" dirty="0" smtClean="0">
                <a:solidFill>
                  <a:schemeClr val="tx1"/>
                </a:solidFill>
                <a:cs typeface="Arial" pitchFamily="34" charset="0"/>
              </a:rPr>
              <a:t>уровне</a:t>
            </a:r>
            <a:endParaRPr lang="ru-RU" sz="1400" dirty="0">
              <a:solidFill>
                <a:schemeClr val="tx1"/>
              </a:solidFill>
              <a:cs typeface="Arial" pitchFamily="34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124878" y="3213784"/>
            <a:ext cx="2017785" cy="3136238"/>
            <a:chOff x="247651" y="3458413"/>
            <a:chExt cx="2494427" cy="2199559"/>
          </a:xfrm>
        </p:grpSpPr>
        <p:sp>
          <p:nvSpPr>
            <p:cNvPr id="18" name="Прямоугольник 1"/>
            <p:cNvSpPr>
              <a:spLocks noChangeArrowheads="1"/>
            </p:cNvSpPr>
            <p:nvPr/>
          </p:nvSpPr>
          <p:spPr bwMode="auto">
            <a:xfrm>
              <a:off x="247651" y="3933456"/>
              <a:ext cx="2494427" cy="172451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C6E6A2"/>
              </a:solidFill>
              <a:headEnd/>
              <a:tailEnd/>
            </a:ln>
            <a:ex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72000" tIns="72000" rIns="72000" bIns="72000" anchor="t"/>
            <a:lstStyle/>
            <a:p>
              <a:pPr marL="174156" indent="-171450">
                <a:spcAft>
                  <a:spcPts val="511"/>
                </a:spcAft>
                <a:buFont typeface="Wingdings" pitchFamily="2" charset="2"/>
                <a:buChar char="§"/>
                <a:defRPr/>
              </a:pPr>
              <a:r>
                <a:rPr lang="ru-RU" altLang="ru-RU" sz="900" dirty="0" smtClean="0">
                  <a:cs typeface="Arial" pitchFamily="34" charset="0"/>
                </a:rPr>
                <a:t>Создана </a:t>
              </a:r>
              <a:r>
                <a:rPr lang="ru-RU" altLang="ru-RU" sz="900" dirty="0">
                  <a:cs typeface="Arial" pitchFamily="34" charset="0"/>
                </a:rPr>
                <a:t>при Министерстве внешней торговли и </a:t>
              </a:r>
              <a:r>
                <a:rPr lang="ru-RU" altLang="ru-RU" sz="900" dirty="0" smtClean="0">
                  <a:cs typeface="Arial" pitchFamily="34" charset="0"/>
                </a:rPr>
                <a:t>промышленности </a:t>
              </a:r>
            </a:p>
            <a:p>
              <a:pPr marL="174156" indent="-171450">
                <a:spcAft>
                  <a:spcPts val="511"/>
                </a:spcAft>
                <a:buFont typeface="Wingdings" pitchFamily="2" charset="2"/>
                <a:buChar char="§"/>
                <a:defRPr/>
              </a:pPr>
              <a:r>
                <a:rPr lang="ru-RU" altLang="ru-RU" sz="900" dirty="0" smtClean="0">
                  <a:cs typeface="Arial" pitchFamily="34" charset="0"/>
                </a:rPr>
                <a:t>Целью является предоставления льготных </a:t>
              </a:r>
              <a:r>
                <a:rPr lang="ru-RU" altLang="ru-RU" sz="900" dirty="0">
                  <a:cs typeface="Arial" pitchFamily="34" charset="0"/>
                </a:rPr>
                <a:t>кредитов на расширение основного и оборотного капитала </a:t>
              </a:r>
              <a:r>
                <a:rPr lang="ru-RU" altLang="ru-RU" sz="900" dirty="0" smtClean="0">
                  <a:cs typeface="Arial" pitchFamily="34" charset="0"/>
                </a:rPr>
                <a:t>(от 3%, срок до 5 лет, сумма от 150 </a:t>
              </a:r>
              <a:r>
                <a:rPr lang="ru-RU" altLang="ru-RU" sz="900" dirty="0" err="1" smtClean="0">
                  <a:cs typeface="Arial" pitchFamily="34" charset="0"/>
                </a:rPr>
                <a:t>тыс</a:t>
              </a:r>
              <a:r>
                <a:rPr lang="ru-RU" altLang="ru-RU" sz="900" dirty="0" smtClean="0">
                  <a:cs typeface="Arial" pitchFamily="34" charset="0"/>
                </a:rPr>
                <a:t> </a:t>
              </a:r>
              <a:r>
                <a:rPr lang="en-US" altLang="ru-RU" sz="900" dirty="0" smtClean="0">
                  <a:cs typeface="Arial" pitchFamily="34" charset="0"/>
                </a:rPr>
                <a:t>$</a:t>
              </a:r>
              <a:r>
                <a:rPr lang="ru-RU" altLang="ru-RU" sz="900" dirty="0" smtClean="0">
                  <a:cs typeface="Arial" pitchFamily="34" charset="0"/>
                </a:rPr>
                <a:t>)</a:t>
              </a:r>
              <a:endParaRPr lang="ru-RU" altLang="ru-RU" sz="900" dirty="0" smtClean="0">
                <a:cs typeface="Arial" pitchFamily="34" charset="0"/>
              </a:endParaRPr>
            </a:p>
            <a:p>
              <a:pPr marL="174156" indent="-171450">
                <a:spcAft>
                  <a:spcPts val="511"/>
                </a:spcAft>
                <a:buFont typeface="Wingdings" pitchFamily="2" charset="2"/>
                <a:buChar char="§"/>
                <a:defRPr/>
              </a:pPr>
              <a:r>
                <a:rPr lang="ru-RU" altLang="ru-RU" sz="900" dirty="0" smtClean="0">
                  <a:cs typeface="Arial" pitchFamily="34" charset="0"/>
                </a:rPr>
                <a:t>Для предприятий в </a:t>
              </a:r>
              <a:r>
                <a:rPr lang="ru-RU" altLang="ru-RU" sz="900" dirty="0">
                  <a:cs typeface="Arial" pitchFamily="34" charset="0"/>
                </a:rPr>
                <a:t>приоритетных </a:t>
              </a:r>
              <a:r>
                <a:rPr lang="ru-RU" altLang="ru-RU" sz="900" dirty="0" smtClean="0">
                  <a:cs typeface="Arial" pitchFamily="34" charset="0"/>
                </a:rPr>
                <a:t>отраслях                (</a:t>
              </a:r>
              <a:r>
                <a:rPr lang="en-US" altLang="ru-RU" sz="900" dirty="0" smtClean="0">
                  <a:cs typeface="Arial" pitchFamily="34" charset="0"/>
                </a:rPr>
                <a:t>hi-tech</a:t>
              </a:r>
              <a:r>
                <a:rPr lang="ru-RU" altLang="ru-RU" sz="900" dirty="0" smtClean="0">
                  <a:cs typeface="Arial" pitchFamily="34" charset="0"/>
                </a:rPr>
                <a:t>, обработка, промышленность)</a:t>
              </a:r>
              <a:endParaRPr lang="en-US" altLang="ru-RU" sz="900" dirty="0" smtClean="0">
                <a:cs typeface="Arial" pitchFamily="34" charset="0"/>
              </a:endParaRPr>
            </a:p>
            <a:p>
              <a:pPr marL="174156" indent="-171450">
                <a:spcAft>
                  <a:spcPts val="511"/>
                </a:spcAft>
                <a:buFont typeface="Wingdings" pitchFamily="2" charset="2"/>
                <a:buChar char="§"/>
                <a:defRPr/>
              </a:pPr>
              <a:r>
                <a:rPr lang="ru-RU" altLang="ru-RU" sz="900" dirty="0" smtClean="0">
                  <a:cs typeface="Arial" pitchFamily="34" charset="0"/>
                </a:rPr>
                <a:t>Капитал – 4,2 млрд. </a:t>
              </a:r>
              <a:r>
                <a:rPr lang="ru-RU" altLang="ru-RU" sz="900" dirty="0" err="1" smtClean="0">
                  <a:cs typeface="Arial" pitchFamily="34" charset="0"/>
                </a:rPr>
                <a:t>долл</a:t>
              </a:r>
              <a:endParaRPr lang="ru-RU" altLang="ru-RU" sz="900" dirty="0" smtClean="0">
                <a:cs typeface="Arial" pitchFamily="34" charset="0"/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247651" y="3458413"/>
              <a:ext cx="2494427" cy="475043"/>
            </a:xfrm>
            <a:prstGeom prst="rect">
              <a:avLst/>
            </a:prstGeom>
            <a:solidFill>
              <a:srgbClr val="C6E6A2"/>
            </a:solidFill>
            <a:ln w="12700">
              <a:solidFill>
                <a:srgbClr val="C6E6A2"/>
              </a:solidFill>
              <a:round/>
              <a:headEnd/>
              <a:tailEnd/>
            </a:ln>
          </p:spPr>
          <p:txBody>
            <a:bodyPr lIns="88873" tIns="44437" rIns="88873" bIns="44437" anchor="ctr" anchorCtr="0"/>
            <a:lstStyle/>
            <a:p>
              <a:pPr algn="ctr"/>
              <a:r>
                <a:rPr lang="ru-RU" sz="1100" b="1" dirty="0" smtClean="0"/>
                <a:t> </a:t>
              </a:r>
              <a:r>
                <a:rPr lang="en-US" sz="900" b="1" dirty="0"/>
                <a:t>Japan Finance Corporation for Small and Medium </a:t>
              </a:r>
              <a:r>
                <a:rPr lang="en-US" sz="900" b="1" dirty="0" smtClean="0"/>
                <a:t>Enterprise</a:t>
              </a:r>
              <a:endParaRPr lang="ru-RU" sz="900" b="1" dirty="0" smtClean="0"/>
            </a:p>
            <a:p>
              <a:pPr algn="ctr"/>
              <a:r>
                <a:rPr lang="ru-RU" sz="800" b="1" dirty="0" smtClean="0"/>
                <a:t>(Государственная </a:t>
              </a:r>
              <a:r>
                <a:rPr lang="ru-RU" sz="800" b="1" dirty="0"/>
                <a:t>корпорация финансирования </a:t>
              </a:r>
              <a:r>
                <a:rPr lang="ru-RU" sz="800" b="1" dirty="0" smtClean="0"/>
                <a:t>МСБ</a:t>
              </a:r>
              <a:r>
                <a:rPr lang="ru-RU" sz="800" b="1" dirty="0" smtClean="0"/>
                <a:t>)</a:t>
              </a:r>
              <a:endParaRPr lang="ru-RU" sz="900" b="1" dirty="0"/>
            </a:p>
          </p:txBody>
        </p:sp>
      </p:grpSp>
      <p:grpSp>
        <p:nvGrpSpPr>
          <p:cNvPr id="186" name="Группа 185"/>
          <p:cNvGrpSpPr/>
          <p:nvPr/>
        </p:nvGrpSpPr>
        <p:grpSpPr>
          <a:xfrm>
            <a:off x="8593667" y="3205320"/>
            <a:ext cx="2065866" cy="3144702"/>
            <a:chOff x="247651" y="3458413"/>
            <a:chExt cx="2658532" cy="2199559"/>
          </a:xfrm>
        </p:grpSpPr>
        <p:sp>
          <p:nvSpPr>
            <p:cNvPr id="187" name="Прямоугольник 1"/>
            <p:cNvSpPr>
              <a:spLocks noChangeArrowheads="1"/>
            </p:cNvSpPr>
            <p:nvPr/>
          </p:nvSpPr>
          <p:spPr bwMode="auto">
            <a:xfrm>
              <a:off x="247651" y="3933456"/>
              <a:ext cx="2658532" cy="1724516"/>
            </a:xfrm>
            <a:prstGeom prst="rect">
              <a:avLst/>
            </a:prstGeom>
            <a:solidFill>
              <a:srgbClr val="FFFFFF">
                <a:alpha val="85000"/>
              </a:srgbClr>
            </a:solidFill>
            <a:ln w="12700">
              <a:solidFill>
                <a:srgbClr val="C6E6A2"/>
              </a:solidFill>
              <a:headEnd/>
              <a:tailEnd/>
            </a:ln>
            <a:ex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72000" tIns="72000" rIns="72000" bIns="72000" anchor="t"/>
            <a:lstStyle/>
            <a:p>
              <a:pPr marL="174156" indent="-171450">
                <a:spcAft>
                  <a:spcPts val="511"/>
                </a:spcAft>
                <a:buFont typeface="Wingdings" pitchFamily="2" charset="2"/>
                <a:buChar char="§"/>
                <a:defRPr/>
              </a:pPr>
              <a:r>
                <a:rPr lang="ru-RU" altLang="ru-RU" sz="1000" dirty="0">
                  <a:cs typeface="Arial" pitchFamily="34" charset="0"/>
                </a:rPr>
                <a:t>Цель </a:t>
              </a:r>
              <a:r>
                <a:rPr lang="ru-RU" altLang="ru-RU" sz="1000" dirty="0" smtClean="0">
                  <a:cs typeface="Arial" pitchFamily="34" charset="0"/>
                </a:rPr>
                <a:t>системы - </a:t>
              </a:r>
              <a:r>
                <a:rPr lang="ru-RU" altLang="ru-RU" sz="1000" dirty="0">
                  <a:cs typeface="Arial" pitchFamily="34" charset="0"/>
                </a:rPr>
                <a:t>гарантирование займов для </a:t>
              </a:r>
              <a:r>
                <a:rPr lang="ru-RU" altLang="ru-RU" sz="1000" dirty="0" smtClean="0">
                  <a:cs typeface="Arial" pitchFamily="34" charset="0"/>
                </a:rPr>
                <a:t>МСБ </a:t>
              </a:r>
              <a:r>
                <a:rPr lang="ru-RU" altLang="ru-RU" sz="1000" dirty="0">
                  <a:cs typeface="Arial" pitchFamily="34" charset="0"/>
                </a:rPr>
                <a:t>и их страхование. </a:t>
              </a:r>
              <a:r>
                <a:rPr lang="ru-RU" altLang="ru-RU" sz="1000" dirty="0" smtClean="0">
                  <a:cs typeface="Arial" pitchFamily="34" charset="0"/>
                </a:rPr>
                <a:t>Специальные организации </a:t>
              </a:r>
              <a:r>
                <a:rPr lang="ru-RU" altLang="ru-RU" sz="1000" dirty="0">
                  <a:cs typeface="Arial" pitchFamily="34" charset="0"/>
                </a:rPr>
                <a:t>предоставляют гарантии погашения займов, полученных от частных финансовых институтов. </a:t>
              </a:r>
              <a:r>
                <a:rPr lang="ru-RU" altLang="ru-RU" sz="1000" dirty="0" smtClean="0">
                  <a:cs typeface="Arial" pitchFamily="34" charset="0"/>
                </a:rPr>
                <a:t>Поддерживаются государственной корпорацией страхования кредитов МСБ, которая покрывает часть их расходов</a:t>
              </a:r>
              <a:endParaRPr lang="ru-RU" altLang="ru-RU" sz="1000" dirty="0">
                <a:cs typeface="Arial" pitchFamily="34" charset="0"/>
              </a:endParaRPr>
            </a:p>
          </p:txBody>
        </p:sp>
        <p:sp>
          <p:nvSpPr>
            <p:cNvPr id="188" name="Прямоугольник 187"/>
            <p:cNvSpPr/>
            <p:nvPr/>
          </p:nvSpPr>
          <p:spPr>
            <a:xfrm>
              <a:off x="247651" y="3458413"/>
              <a:ext cx="2658532" cy="475043"/>
            </a:xfrm>
            <a:prstGeom prst="rect">
              <a:avLst/>
            </a:prstGeom>
            <a:solidFill>
              <a:srgbClr val="C6E6A2"/>
            </a:solidFill>
            <a:ln w="12700">
              <a:solidFill>
                <a:srgbClr val="C6E6A2"/>
              </a:solidFill>
              <a:round/>
              <a:headEnd/>
              <a:tailEnd/>
            </a:ln>
          </p:spPr>
          <p:txBody>
            <a:bodyPr lIns="88873" tIns="44437" rIns="88873" bIns="44437" anchor="ctr" anchorCtr="0"/>
            <a:lstStyle/>
            <a:p>
              <a:pPr algn="ctr"/>
              <a:r>
                <a:rPr lang="en-US" sz="1000" b="1" dirty="0"/>
                <a:t>The system of organizations for the insurance of loans to </a:t>
              </a:r>
              <a:r>
                <a:rPr lang="en-US" sz="1000" b="1" dirty="0" smtClean="0"/>
                <a:t>SME</a:t>
              </a:r>
              <a:endParaRPr lang="en-US" sz="1000" b="1" dirty="0" smtClean="0"/>
            </a:p>
            <a:p>
              <a:pPr algn="ctr"/>
              <a:r>
                <a:rPr lang="en-US" sz="800" b="1" dirty="0" smtClean="0"/>
                <a:t>(</a:t>
              </a:r>
              <a:r>
                <a:rPr lang="ru-RU" sz="800" b="1" dirty="0"/>
                <a:t>Система организаций по страхованию кредитов МСБ</a:t>
              </a:r>
              <a:r>
                <a:rPr lang="en-US" sz="800" b="1" dirty="0"/>
                <a:t> )</a:t>
              </a:r>
              <a:endParaRPr lang="ru-RU" sz="800" b="1" dirty="0"/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285751" y="1640131"/>
            <a:ext cx="1037378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b="1" dirty="0" smtClean="0">
                <a:cs typeface="Arial" pitchFamily="34" charset="0"/>
              </a:rPr>
              <a:t>Основные Государственные учреждения поддержки МСП Японии</a:t>
            </a:r>
            <a:endParaRPr lang="ru-RU" sz="1600" b="1" dirty="0">
              <a:cs typeface="Arial" pitchFamily="34" charset="0"/>
            </a:endParaRPr>
          </a:p>
        </p:txBody>
      </p:sp>
      <p:sp>
        <p:nvSpPr>
          <p:cNvPr id="24" name="Заголовок 1"/>
          <p:cNvSpPr txBox="1">
            <a:spLocks/>
          </p:cNvSpPr>
          <p:nvPr/>
        </p:nvSpPr>
        <p:spPr>
          <a:xfrm>
            <a:off x="431998" y="156987"/>
            <a:ext cx="8078391" cy="6693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8078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8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Государственная поддержка МСП</a:t>
            </a:r>
            <a:endParaRPr lang="ru-RU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2233268" y="3213785"/>
            <a:ext cx="2017785" cy="3136237"/>
            <a:chOff x="247651" y="3458413"/>
            <a:chExt cx="2494427" cy="2199559"/>
          </a:xfrm>
        </p:grpSpPr>
        <p:sp>
          <p:nvSpPr>
            <p:cNvPr id="23" name="Прямоугольник 1"/>
            <p:cNvSpPr>
              <a:spLocks noChangeArrowheads="1"/>
            </p:cNvSpPr>
            <p:nvPr/>
          </p:nvSpPr>
          <p:spPr bwMode="auto">
            <a:xfrm>
              <a:off x="247651" y="3933456"/>
              <a:ext cx="2494427" cy="172451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C6E6A2"/>
              </a:solidFill>
              <a:headEnd/>
              <a:tailEnd/>
            </a:ln>
            <a:ex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72000" tIns="72000" rIns="72000" bIns="72000" anchor="t"/>
            <a:lstStyle/>
            <a:p>
              <a:pPr marL="174156" indent="-171450">
                <a:spcAft>
                  <a:spcPts val="511"/>
                </a:spcAft>
                <a:buFont typeface="Wingdings" pitchFamily="2" charset="2"/>
                <a:buChar char="§"/>
                <a:defRPr/>
              </a:pPr>
              <a:r>
                <a:rPr lang="ru-RU" altLang="ru-RU" sz="1000" dirty="0" smtClean="0">
                  <a:cs typeface="Arial" pitchFamily="34" charset="0"/>
                </a:rPr>
                <a:t>Создана </a:t>
              </a:r>
              <a:r>
                <a:rPr lang="ru-RU" altLang="ru-RU" sz="1000" dirty="0">
                  <a:cs typeface="Arial" pitchFamily="34" charset="0"/>
                </a:rPr>
                <a:t>при Министерстве внешней торговли и промышленности </a:t>
              </a:r>
              <a:endParaRPr lang="ru-RU" altLang="ru-RU" sz="1000" dirty="0" smtClean="0">
                <a:cs typeface="Arial" pitchFamily="34" charset="0"/>
              </a:endParaRPr>
            </a:p>
            <a:p>
              <a:pPr marL="174156" indent="-171450">
                <a:spcAft>
                  <a:spcPts val="511"/>
                </a:spcAft>
                <a:buFont typeface="Wingdings" pitchFamily="2" charset="2"/>
                <a:buChar char="§"/>
                <a:defRPr/>
              </a:pPr>
              <a:r>
                <a:rPr lang="ru-RU" altLang="ru-RU" sz="1000" dirty="0" smtClean="0">
                  <a:cs typeface="Arial" pitchFamily="34" charset="0"/>
                </a:rPr>
                <a:t>Целью является микро-кредитование </a:t>
              </a:r>
              <a:r>
                <a:rPr lang="ru-RU" altLang="ru-RU" sz="1000" dirty="0">
                  <a:cs typeface="Arial" pitchFamily="34" charset="0"/>
                </a:rPr>
                <a:t>малого </a:t>
              </a:r>
              <a:r>
                <a:rPr lang="ru-RU" altLang="ru-RU" sz="1000" dirty="0" smtClean="0">
                  <a:cs typeface="Arial" pitchFamily="34" charset="0"/>
                </a:rPr>
                <a:t>бизнеса малыми суммами, удлиненным </a:t>
              </a:r>
              <a:r>
                <a:rPr lang="ru-RU" altLang="ru-RU" sz="1000" dirty="0">
                  <a:cs typeface="Arial" pitchFamily="34" charset="0"/>
                </a:rPr>
                <a:t>сроком </a:t>
              </a:r>
              <a:r>
                <a:rPr lang="ru-RU" altLang="ru-RU" sz="1000" dirty="0" smtClean="0">
                  <a:cs typeface="Arial" pitchFamily="34" charset="0"/>
                </a:rPr>
                <a:t>и  </a:t>
              </a:r>
              <a:r>
                <a:rPr lang="ru-RU" altLang="ru-RU" sz="1000" dirty="0">
                  <a:cs typeface="Arial" pitchFamily="34" charset="0"/>
                </a:rPr>
                <a:t>без обеспечения </a:t>
              </a:r>
              <a:r>
                <a:rPr lang="ru-RU" altLang="ru-RU" sz="1000" dirty="0" smtClean="0">
                  <a:cs typeface="Arial" pitchFamily="34" charset="0"/>
                </a:rPr>
                <a:t>залога                 (</a:t>
              </a:r>
              <a:r>
                <a:rPr lang="ru-RU" altLang="ru-RU" sz="1000" dirty="0">
                  <a:cs typeface="Arial" pitchFamily="34" charset="0"/>
                </a:rPr>
                <a:t>от </a:t>
              </a:r>
              <a:r>
                <a:rPr lang="ru-RU" altLang="ru-RU" sz="1000" dirty="0" smtClean="0">
                  <a:cs typeface="Arial" pitchFamily="34" charset="0"/>
                </a:rPr>
                <a:t>1,6%, </a:t>
              </a:r>
              <a:r>
                <a:rPr lang="ru-RU" altLang="ru-RU" sz="1000" dirty="0">
                  <a:cs typeface="Arial" pitchFamily="34" charset="0"/>
                </a:rPr>
                <a:t>срок до </a:t>
              </a:r>
              <a:r>
                <a:rPr lang="ru-RU" altLang="ru-RU" sz="1000" dirty="0" smtClean="0">
                  <a:cs typeface="Arial" pitchFamily="34" charset="0"/>
                </a:rPr>
                <a:t>7 </a:t>
              </a:r>
              <a:r>
                <a:rPr lang="ru-RU" altLang="ru-RU" sz="1000" dirty="0">
                  <a:cs typeface="Arial" pitchFamily="34" charset="0"/>
                </a:rPr>
                <a:t>лет, </a:t>
              </a:r>
              <a:r>
                <a:rPr lang="ru-RU" altLang="ru-RU" sz="1000">
                  <a:cs typeface="Arial" pitchFamily="34" charset="0"/>
                </a:rPr>
                <a:t>сумма </a:t>
              </a:r>
              <a:r>
                <a:rPr lang="ru-RU" altLang="ru-RU" sz="1000" smtClean="0">
                  <a:cs typeface="Arial" pitchFamily="34" charset="0"/>
                </a:rPr>
                <a:t>от 70 </a:t>
              </a:r>
              <a:r>
                <a:rPr lang="ru-RU" altLang="ru-RU" sz="1000" dirty="0" err="1">
                  <a:cs typeface="Arial" pitchFamily="34" charset="0"/>
                </a:rPr>
                <a:t>тыс</a:t>
              </a:r>
              <a:r>
                <a:rPr lang="ru-RU" altLang="ru-RU" sz="1000" dirty="0">
                  <a:cs typeface="Arial" pitchFamily="34" charset="0"/>
                </a:rPr>
                <a:t> </a:t>
              </a:r>
              <a:r>
                <a:rPr lang="en-US" altLang="ru-RU" sz="1000" dirty="0">
                  <a:cs typeface="Arial" pitchFamily="34" charset="0"/>
                </a:rPr>
                <a:t>$</a:t>
              </a:r>
              <a:r>
                <a:rPr lang="ru-RU" altLang="ru-RU" sz="1000" dirty="0">
                  <a:cs typeface="Arial" pitchFamily="34" charset="0"/>
                </a:rPr>
                <a:t>)</a:t>
              </a:r>
            </a:p>
            <a:p>
              <a:pPr marL="174156" indent="-171450">
                <a:spcAft>
                  <a:spcPts val="511"/>
                </a:spcAft>
                <a:buFont typeface="Wingdings" pitchFamily="2" charset="2"/>
                <a:buChar char="§"/>
                <a:defRPr/>
              </a:pPr>
              <a:r>
                <a:rPr lang="ru-RU" altLang="ru-RU" sz="1000" dirty="0" smtClean="0">
                  <a:cs typeface="Arial" pitchFamily="34" charset="0"/>
                </a:rPr>
                <a:t>ми </a:t>
              </a:r>
              <a:r>
                <a:rPr lang="ru-RU" altLang="ru-RU" sz="1000" dirty="0" smtClean="0">
                  <a:cs typeface="Arial" pitchFamily="34" charset="0"/>
                </a:rPr>
                <a:t>Капитал </a:t>
              </a:r>
              <a:r>
                <a:rPr lang="ru-RU" altLang="ru-RU" sz="1000" dirty="0">
                  <a:cs typeface="Arial" pitchFamily="34" charset="0"/>
                </a:rPr>
                <a:t>– </a:t>
              </a:r>
              <a:r>
                <a:rPr lang="ru-RU" altLang="ru-RU" sz="1000" dirty="0" smtClean="0">
                  <a:cs typeface="Arial" pitchFamily="34" charset="0"/>
                </a:rPr>
                <a:t>3,3 млрд</a:t>
              </a:r>
              <a:r>
                <a:rPr lang="ru-RU" altLang="ru-RU" sz="1000" dirty="0">
                  <a:cs typeface="Arial" pitchFamily="34" charset="0"/>
                </a:rPr>
                <a:t>. </a:t>
              </a:r>
              <a:r>
                <a:rPr lang="ru-RU" altLang="ru-RU" sz="1000" dirty="0" err="1" smtClean="0">
                  <a:cs typeface="Arial" pitchFamily="34" charset="0"/>
                </a:rPr>
                <a:t>долл</a:t>
              </a:r>
              <a:endParaRPr lang="ru-RU" altLang="ru-RU" sz="1000" dirty="0">
                <a:cs typeface="Arial" pitchFamily="34" charset="0"/>
              </a:endParaRPr>
            </a:p>
            <a:p>
              <a:pPr marL="2706">
                <a:spcAft>
                  <a:spcPts val="511"/>
                </a:spcAft>
                <a:defRPr/>
              </a:pPr>
              <a:endParaRPr lang="ru-RU" altLang="ru-RU" sz="1000" dirty="0">
                <a:cs typeface="Arial" pitchFamily="34" charset="0"/>
              </a:endParaRP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247651" y="3458413"/>
              <a:ext cx="2494427" cy="475043"/>
            </a:xfrm>
            <a:prstGeom prst="rect">
              <a:avLst/>
            </a:prstGeom>
            <a:solidFill>
              <a:srgbClr val="C6E6A2"/>
            </a:solidFill>
            <a:ln w="12700">
              <a:solidFill>
                <a:srgbClr val="C6E6A2"/>
              </a:solidFill>
              <a:round/>
              <a:headEnd/>
              <a:tailEnd/>
            </a:ln>
          </p:spPr>
          <p:txBody>
            <a:bodyPr lIns="88873" tIns="44437" rIns="88873" bIns="44437" anchor="ctr" anchorCtr="0"/>
            <a:lstStyle/>
            <a:p>
              <a:pPr algn="ctr"/>
              <a:r>
                <a:rPr lang="en-US" sz="1000" b="1" dirty="0"/>
                <a:t>Japan Finance </a:t>
              </a:r>
              <a:r>
                <a:rPr lang="en-US" sz="1000" b="1" dirty="0" smtClean="0"/>
                <a:t>Corporation</a:t>
              </a:r>
              <a:endParaRPr lang="en-US" sz="1000" b="1" dirty="0" smtClean="0"/>
            </a:p>
            <a:p>
              <a:pPr algn="ctr"/>
              <a:r>
                <a:rPr lang="en-US" sz="800" b="1" dirty="0" smtClean="0"/>
                <a:t>(</a:t>
              </a:r>
              <a:r>
                <a:rPr lang="ru-RU" sz="800" b="1" dirty="0"/>
                <a:t>Национальная финансовая корпорация</a:t>
              </a:r>
              <a:r>
                <a:rPr lang="en-US" sz="800" b="1" dirty="0"/>
                <a:t> )</a:t>
              </a:r>
              <a:endParaRPr lang="ru-RU" sz="800" b="1" dirty="0"/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4379373" y="3205321"/>
            <a:ext cx="2017785" cy="3144702"/>
            <a:chOff x="247651" y="3458413"/>
            <a:chExt cx="2494427" cy="2156945"/>
          </a:xfrm>
        </p:grpSpPr>
        <p:sp>
          <p:nvSpPr>
            <p:cNvPr id="27" name="Прямоугольник 1"/>
            <p:cNvSpPr>
              <a:spLocks noChangeArrowheads="1"/>
            </p:cNvSpPr>
            <p:nvPr/>
          </p:nvSpPr>
          <p:spPr bwMode="auto">
            <a:xfrm>
              <a:off x="247651" y="3933456"/>
              <a:ext cx="2494427" cy="168190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C6E6A2"/>
              </a:solidFill>
              <a:headEnd/>
              <a:tailEnd/>
            </a:ln>
            <a:ex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72000" tIns="72000" rIns="72000" bIns="72000" anchor="t"/>
            <a:lstStyle/>
            <a:p>
              <a:pPr marL="174156" indent="-171450">
                <a:spcAft>
                  <a:spcPts val="511"/>
                </a:spcAft>
                <a:buFont typeface="Wingdings" pitchFamily="2" charset="2"/>
                <a:buChar char="§"/>
                <a:defRPr/>
              </a:pPr>
              <a:r>
                <a:rPr lang="ru-RU" altLang="ru-RU" sz="1000" dirty="0" smtClean="0">
                  <a:cs typeface="Arial" pitchFamily="34" charset="0"/>
                </a:rPr>
                <a:t>Создан </a:t>
              </a:r>
              <a:r>
                <a:rPr lang="ru-RU" altLang="ru-RU" sz="1000" dirty="0">
                  <a:cs typeface="Arial" pitchFamily="34" charset="0"/>
                </a:rPr>
                <a:t>Правительством </a:t>
              </a:r>
              <a:r>
                <a:rPr lang="ru-RU" altLang="ru-RU" sz="1000" dirty="0" smtClean="0">
                  <a:cs typeface="Arial" pitchFamily="34" charset="0"/>
                </a:rPr>
                <a:t>Японии </a:t>
              </a:r>
            </a:p>
            <a:p>
              <a:pPr marL="174156" indent="-171450">
                <a:spcAft>
                  <a:spcPts val="511"/>
                </a:spcAft>
                <a:buFont typeface="Wingdings" pitchFamily="2" charset="2"/>
                <a:buChar char="§"/>
                <a:defRPr/>
              </a:pPr>
              <a:r>
                <a:rPr lang="ru-RU" altLang="ru-RU" sz="1000" dirty="0" smtClean="0">
                  <a:cs typeface="Arial" pitchFamily="34" charset="0"/>
                </a:rPr>
                <a:t>Более </a:t>
              </a:r>
              <a:r>
                <a:rPr lang="ru-RU" altLang="ru-RU" sz="1000" dirty="0">
                  <a:cs typeface="Arial" pitchFamily="34" charset="0"/>
                </a:rPr>
                <a:t>90% ссудного капитала Центрального банка торговой и промышленной кооперации обеспечивается за счет источников частного </a:t>
              </a:r>
              <a:r>
                <a:rPr lang="ru-RU" altLang="ru-RU" sz="1000" dirty="0" smtClean="0">
                  <a:cs typeface="Arial" pitchFamily="34" charset="0"/>
                </a:rPr>
                <a:t>сектора. Банк </a:t>
              </a:r>
              <a:r>
                <a:rPr lang="ru-RU" altLang="ru-RU" sz="1000" dirty="0">
                  <a:cs typeface="Arial" pitchFamily="34" charset="0"/>
                </a:rPr>
                <a:t>осуществляет предоставление ссудного капитала </a:t>
              </a:r>
              <a:r>
                <a:rPr lang="ru-RU" altLang="ru-RU" sz="1000" dirty="0" smtClean="0">
                  <a:cs typeface="Arial" pitchFamily="34" charset="0"/>
                </a:rPr>
                <a:t>кооперативам</a:t>
              </a: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247651" y="3458413"/>
              <a:ext cx="2494427" cy="475043"/>
            </a:xfrm>
            <a:prstGeom prst="rect">
              <a:avLst/>
            </a:prstGeom>
            <a:solidFill>
              <a:srgbClr val="C6E6A2"/>
            </a:solidFill>
            <a:ln w="12700">
              <a:solidFill>
                <a:srgbClr val="C6E6A2"/>
              </a:solidFill>
              <a:round/>
              <a:headEnd/>
              <a:tailEnd/>
            </a:ln>
          </p:spPr>
          <p:txBody>
            <a:bodyPr lIns="88873" tIns="44437" rIns="88873" bIns="44437" anchor="t" anchorCtr="0"/>
            <a:lstStyle/>
            <a:p>
              <a:pPr algn="ctr"/>
              <a:r>
                <a:rPr lang="en-US" sz="1000" b="1" dirty="0"/>
                <a:t>Central Bank of </a:t>
              </a:r>
              <a:r>
                <a:rPr lang="en-US" sz="1000" b="1" dirty="0" smtClean="0"/>
                <a:t>Japan</a:t>
              </a:r>
              <a:endParaRPr lang="en-US" sz="1000" b="1" dirty="0" smtClean="0"/>
            </a:p>
            <a:p>
              <a:pPr algn="ctr"/>
              <a:r>
                <a:rPr lang="en-US" sz="600" b="1" dirty="0" smtClean="0"/>
                <a:t>(</a:t>
              </a:r>
              <a:r>
                <a:rPr lang="ru-RU" sz="800" b="1" dirty="0"/>
                <a:t>Центральный банк торговой и промышленной кооперации</a:t>
              </a:r>
              <a:r>
                <a:rPr lang="en-US" sz="800" b="1" dirty="0"/>
                <a:t> )</a:t>
              </a:r>
              <a:endParaRPr lang="ru-RU" sz="800" b="1" dirty="0"/>
            </a:p>
          </p:txBody>
        </p:sp>
      </p:grpSp>
      <p:grpSp>
        <p:nvGrpSpPr>
          <p:cNvPr id="32" name="Группа 31"/>
          <p:cNvGrpSpPr/>
          <p:nvPr/>
        </p:nvGrpSpPr>
        <p:grpSpPr>
          <a:xfrm>
            <a:off x="6485467" y="3205319"/>
            <a:ext cx="2024924" cy="3144703"/>
            <a:chOff x="247651" y="3458413"/>
            <a:chExt cx="2494427" cy="2156945"/>
          </a:xfrm>
        </p:grpSpPr>
        <p:sp>
          <p:nvSpPr>
            <p:cNvPr id="33" name="Прямоугольник 1"/>
            <p:cNvSpPr>
              <a:spLocks noChangeArrowheads="1"/>
            </p:cNvSpPr>
            <p:nvPr/>
          </p:nvSpPr>
          <p:spPr bwMode="auto">
            <a:xfrm>
              <a:off x="247651" y="3933456"/>
              <a:ext cx="2494427" cy="168190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C6E6A2"/>
              </a:solidFill>
              <a:headEnd/>
              <a:tailEnd/>
            </a:ln>
            <a:ex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72000" tIns="72000" rIns="72000" bIns="72000" anchor="t"/>
            <a:lstStyle/>
            <a:p>
              <a:pPr marL="174156" indent="-171450">
                <a:spcAft>
                  <a:spcPts val="511"/>
                </a:spcAft>
                <a:buFont typeface="Wingdings" pitchFamily="2" charset="2"/>
                <a:buChar char="§"/>
                <a:defRPr/>
              </a:pPr>
              <a:r>
                <a:rPr lang="ru-RU" altLang="ru-RU" sz="1000" dirty="0" smtClean="0">
                  <a:cs typeface="Arial" pitchFamily="34" charset="0"/>
                </a:rPr>
                <a:t>Финансовое </a:t>
              </a:r>
              <a:r>
                <a:rPr lang="ru-RU" altLang="ru-RU" sz="1000" dirty="0">
                  <a:cs typeface="Arial" pitchFamily="34" charset="0"/>
                </a:rPr>
                <a:t>учреждение, созданное в 1936 году в соответствии с Законом о банках имени </a:t>
              </a:r>
              <a:r>
                <a:rPr lang="ru-RU" altLang="ru-RU" sz="1000" dirty="0" err="1">
                  <a:cs typeface="Arial" pitchFamily="34" charset="0"/>
                </a:rPr>
                <a:t>Шоко</a:t>
              </a:r>
              <a:r>
                <a:rPr lang="ru-RU" altLang="ru-RU" sz="1000" dirty="0">
                  <a:cs typeface="Arial" pitchFamily="34" charset="0"/>
                </a:rPr>
                <a:t> </a:t>
              </a:r>
              <a:r>
                <a:rPr lang="ru-RU" altLang="ru-RU" sz="1000" dirty="0" err="1" smtClean="0">
                  <a:cs typeface="Arial" pitchFamily="34" charset="0"/>
                </a:rPr>
                <a:t>Чукина</a:t>
              </a:r>
              <a:endParaRPr lang="ru-RU" altLang="ru-RU" sz="1000" dirty="0" smtClean="0">
                <a:cs typeface="Arial" pitchFamily="34" charset="0"/>
              </a:endParaRPr>
            </a:p>
            <a:p>
              <a:pPr marL="174156" indent="-171450">
                <a:spcAft>
                  <a:spcPts val="511"/>
                </a:spcAft>
                <a:buFont typeface="Wingdings" pitchFamily="2" charset="2"/>
                <a:buChar char="§"/>
                <a:defRPr/>
              </a:pPr>
              <a:r>
                <a:rPr lang="ru-RU" altLang="ru-RU" sz="1000" dirty="0">
                  <a:cs typeface="Arial" pitchFamily="34" charset="0"/>
                </a:rPr>
                <a:t>П</a:t>
              </a:r>
              <a:r>
                <a:rPr lang="ru-RU" altLang="ru-RU" sz="1000" dirty="0" smtClean="0">
                  <a:cs typeface="Arial" pitchFamily="34" charset="0"/>
                </a:rPr>
                <a:t>ринадлежит </a:t>
              </a:r>
              <a:r>
                <a:rPr lang="ru-RU" altLang="ru-RU" sz="1000" dirty="0">
                  <a:cs typeface="Arial" pitchFamily="34" charset="0"/>
                </a:rPr>
                <a:t>не только правительству, но и кооперативам МСП, с целью предоставления комплексных финансовых услуг указанным кооперативам и их членам</a:t>
              </a:r>
              <a:r>
                <a:rPr lang="ru-RU" altLang="ru-RU" sz="1000" dirty="0" smtClean="0">
                  <a:cs typeface="Arial" pitchFamily="34" charset="0"/>
                </a:rPr>
                <a:t>.</a:t>
              </a:r>
            </a:p>
            <a:p>
              <a:pPr marL="174156" indent="-171450">
                <a:spcAft>
                  <a:spcPts val="511"/>
                </a:spcAft>
                <a:buFont typeface="Wingdings" pitchFamily="2" charset="2"/>
                <a:buChar char="§"/>
                <a:defRPr/>
              </a:pPr>
              <a:r>
                <a:rPr lang="ru-RU" altLang="ru-RU" sz="1000" dirty="0" smtClean="0">
                  <a:cs typeface="Arial" pitchFamily="34" charset="0"/>
                </a:rPr>
                <a:t>Капитал </a:t>
              </a:r>
              <a:r>
                <a:rPr lang="ru-RU" altLang="ru-RU" sz="1000" dirty="0">
                  <a:cs typeface="Arial" pitchFamily="34" charset="0"/>
                </a:rPr>
                <a:t>– </a:t>
              </a:r>
              <a:r>
                <a:rPr lang="ru-RU" altLang="ru-RU" sz="1000" dirty="0" smtClean="0">
                  <a:cs typeface="Arial" pitchFamily="34" charset="0"/>
                </a:rPr>
                <a:t>4,8 </a:t>
              </a:r>
              <a:r>
                <a:rPr lang="ru-RU" altLang="ru-RU" sz="1000" dirty="0">
                  <a:cs typeface="Arial" pitchFamily="34" charset="0"/>
                </a:rPr>
                <a:t>млрд. </a:t>
              </a:r>
              <a:r>
                <a:rPr lang="ru-RU" altLang="ru-RU" sz="1000" dirty="0" err="1" smtClean="0">
                  <a:cs typeface="Arial" pitchFamily="34" charset="0"/>
                </a:rPr>
                <a:t>долл</a:t>
              </a:r>
              <a:endParaRPr lang="ru-RU" altLang="ru-RU" sz="1000" dirty="0">
                <a:cs typeface="Arial" pitchFamily="34" charset="0"/>
              </a:endParaRP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247651" y="3458413"/>
              <a:ext cx="2494427" cy="475043"/>
            </a:xfrm>
            <a:prstGeom prst="rect">
              <a:avLst/>
            </a:prstGeom>
            <a:solidFill>
              <a:srgbClr val="C6E6A2"/>
            </a:solidFill>
            <a:ln w="12700">
              <a:solidFill>
                <a:srgbClr val="C6E6A2"/>
              </a:solidFill>
              <a:round/>
              <a:headEnd/>
              <a:tailEnd/>
            </a:ln>
          </p:spPr>
          <p:txBody>
            <a:bodyPr lIns="88873" tIns="44437" rIns="88873" bIns="44437" anchor="t" anchorCtr="0"/>
            <a:lstStyle/>
            <a:p>
              <a:pPr algn="ctr"/>
              <a:endParaRPr lang="ru-RU" sz="1000" b="1" dirty="0" smtClean="0"/>
            </a:p>
            <a:p>
              <a:pPr algn="ctr"/>
              <a:r>
                <a:rPr lang="en-US" sz="1000" b="1" dirty="0"/>
                <a:t>Shoko </a:t>
              </a:r>
              <a:r>
                <a:rPr lang="en-US" sz="1000" b="1" dirty="0" err="1"/>
                <a:t>Chukin</a:t>
              </a:r>
              <a:r>
                <a:rPr lang="en-US" sz="1000" b="1" dirty="0"/>
                <a:t> Bank </a:t>
              </a:r>
              <a:endParaRPr lang="ru-RU" sz="1000" b="1" dirty="0" smtClean="0"/>
            </a:p>
            <a:p>
              <a:pPr algn="ctr"/>
              <a:r>
                <a:rPr lang="en-US" sz="600" b="1" dirty="0" smtClean="0"/>
                <a:t>(</a:t>
              </a:r>
              <a:r>
                <a:rPr lang="ru-RU" sz="800" b="1" dirty="0" err="1"/>
                <a:t>Шоко</a:t>
              </a:r>
              <a:r>
                <a:rPr lang="ru-RU" sz="800" b="1" dirty="0"/>
                <a:t> </a:t>
              </a:r>
              <a:r>
                <a:rPr lang="ru-RU" sz="800" b="1" dirty="0" err="1"/>
                <a:t>Чукин</a:t>
              </a:r>
              <a:r>
                <a:rPr lang="ru-RU" sz="800" b="1" dirty="0"/>
                <a:t> </a:t>
              </a:r>
              <a:r>
                <a:rPr lang="ru-RU" sz="800" b="1" dirty="0" smtClean="0"/>
                <a:t>Банк – банк для кооперативов</a:t>
              </a:r>
              <a:r>
                <a:rPr lang="en-US" sz="800" b="1" dirty="0" smtClean="0"/>
                <a:t>)</a:t>
              </a:r>
              <a:endParaRPr lang="ru-RU" sz="1000" b="1" dirty="0"/>
            </a:p>
          </p:txBody>
        </p:sp>
      </p:grpSp>
      <p:sp>
        <p:nvSpPr>
          <p:cNvPr id="35" name="Прямоугольник 34"/>
          <p:cNvSpPr/>
          <p:nvPr/>
        </p:nvSpPr>
        <p:spPr>
          <a:xfrm>
            <a:off x="3462867" y="2027471"/>
            <a:ext cx="3579284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b="1" dirty="0" smtClean="0">
                <a:solidFill>
                  <a:srgbClr val="FF0000"/>
                </a:solidFill>
                <a:cs typeface="Arial" pitchFamily="34" charset="0"/>
              </a:rPr>
              <a:t>Правительство Японии</a:t>
            </a:r>
            <a:endParaRPr lang="ru-RU" sz="1400" b="1" dirty="0">
              <a:solidFill>
                <a:srgbClr val="FF0000"/>
              </a:solidFill>
              <a:cs typeface="Arial" pitchFamily="34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1490133" y="2993422"/>
            <a:ext cx="499534" cy="211897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3462868" y="2929467"/>
            <a:ext cx="169332" cy="27585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endCxn id="28" idx="0"/>
          </p:cNvCxnSpPr>
          <p:nvPr/>
        </p:nvCxnSpPr>
        <p:spPr>
          <a:xfrm>
            <a:off x="5385272" y="2366025"/>
            <a:ext cx="2994" cy="83929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6485467" y="2366025"/>
            <a:ext cx="1012462" cy="83929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7042151" y="2366025"/>
            <a:ext cx="2415116" cy="83929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Прямоугольник 45"/>
          <p:cNvSpPr/>
          <p:nvPr/>
        </p:nvSpPr>
        <p:spPr>
          <a:xfrm>
            <a:off x="1727200" y="2577924"/>
            <a:ext cx="2455333" cy="4154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050" b="1" dirty="0" smtClean="0">
                <a:solidFill>
                  <a:srgbClr val="FF0000"/>
                </a:solidFill>
                <a:cs typeface="Arial" pitchFamily="34" charset="0"/>
              </a:rPr>
              <a:t>Министерство внешней торговли и промышленности </a:t>
            </a:r>
            <a:endParaRPr lang="ru-RU" sz="1050" b="1" dirty="0">
              <a:solidFill>
                <a:srgbClr val="FF0000"/>
              </a:solidFill>
              <a:cs typeface="Arial" pitchFamily="34" charset="0"/>
            </a:endParaRPr>
          </a:p>
        </p:txBody>
      </p:sp>
      <p:cxnSp>
        <p:nvCxnSpPr>
          <p:cNvPr id="49" name="Прямая со стрелкой 48"/>
          <p:cNvCxnSpPr/>
          <p:nvPr/>
        </p:nvCxnSpPr>
        <p:spPr>
          <a:xfrm flipH="1">
            <a:off x="3242160" y="2366025"/>
            <a:ext cx="220709" cy="21189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686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0770541" cy="6858000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-486100" y="-1701498"/>
            <a:ext cx="8078391" cy="6693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8078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8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Основные инновационные способы финансирования МСБ в Японии</a:t>
            </a:r>
          </a:p>
        </p:txBody>
      </p:sp>
      <p:sp>
        <p:nvSpPr>
          <p:cNvPr id="22" name="Номер слайда 3"/>
          <p:cNvSpPr txBox="1">
            <a:spLocks/>
          </p:cNvSpPr>
          <p:nvPr/>
        </p:nvSpPr>
        <p:spPr>
          <a:xfrm>
            <a:off x="9797143" y="6356353"/>
            <a:ext cx="7705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06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 smtClean="0">
                <a:solidFill>
                  <a:schemeClr val="bg1"/>
                </a:solidFill>
              </a:rPr>
              <a:t>11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432000" y="368602"/>
            <a:ext cx="8078391" cy="6693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8078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8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Инновационные </a:t>
            </a:r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способы финансирования </a:t>
            </a: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МСБ</a:t>
            </a:r>
            <a:endParaRPr lang="ru-RU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34" name="Группа 33"/>
          <p:cNvGrpSpPr/>
          <p:nvPr/>
        </p:nvGrpSpPr>
        <p:grpSpPr>
          <a:xfrm>
            <a:off x="345021" y="1274841"/>
            <a:ext cx="4303179" cy="4672955"/>
            <a:chOff x="247651" y="3458413"/>
            <a:chExt cx="2494427" cy="2199559"/>
          </a:xfrm>
        </p:grpSpPr>
        <p:sp>
          <p:nvSpPr>
            <p:cNvPr id="35" name="Прямоугольник 1"/>
            <p:cNvSpPr>
              <a:spLocks noChangeArrowheads="1"/>
            </p:cNvSpPr>
            <p:nvPr/>
          </p:nvSpPr>
          <p:spPr bwMode="auto">
            <a:xfrm>
              <a:off x="247651" y="3933456"/>
              <a:ext cx="2494427" cy="172451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C6E6A2"/>
              </a:solidFill>
              <a:headEnd/>
              <a:tailEnd/>
            </a:ln>
            <a:ex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72000" tIns="72000" rIns="72000" bIns="72000" anchor="t"/>
            <a:lstStyle/>
            <a:p>
              <a:pPr marL="174156" indent="-171450">
                <a:spcAft>
                  <a:spcPts val="511"/>
                </a:spcAft>
                <a:buFont typeface="Wingdings" pitchFamily="2" charset="2"/>
                <a:buChar char="§"/>
                <a:defRPr/>
              </a:pPr>
              <a:r>
                <a:rPr lang="ru-RU" altLang="ru-RU" sz="1200" dirty="0" err="1">
                  <a:cs typeface="Arial" pitchFamily="34" charset="0"/>
                </a:rPr>
                <a:t>Секьюритизация</a:t>
              </a:r>
              <a:r>
                <a:rPr lang="ru-RU" altLang="ru-RU" sz="1200" dirty="0">
                  <a:cs typeface="Arial" pitchFamily="34" charset="0"/>
                </a:rPr>
                <a:t> лизинговых активов является инновационным механизмом финансирования лизинга, отличающимся своей способностью эффективно обновлять основные производственные фонды, а также модернизировать предприятия. </a:t>
              </a:r>
              <a:endParaRPr lang="ru-RU" altLang="ru-RU" sz="1200" dirty="0" smtClean="0">
                <a:cs typeface="Arial" pitchFamily="34" charset="0"/>
              </a:endParaRPr>
            </a:p>
            <a:p>
              <a:pPr marL="174156" indent="-171450">
                <a:spcAft>
                  <a:spcPts val="511"/>
                </a:spcAft>
                <a:buFont typeface="Wingdings" pitchFamily="2" charset="2"/>
                <a:buChar char="§"/>
                <a:defRPr/>
              </a:pPr>
              <a:r>
                <a:rPr lang="ru-RU" altLang="ru-RU" sz="1200" dirty="0" smtClean="0">
                  <a:cs typeface="Arial" pitchFamily="34" charset="0"/>
                </a:rPr>
                <a:t>Начиная </a:t>
              </a:r>
              <a:r>
                <a:rPr lang="ru-RU" altLang="ru-RU" sz="1200" dirty="0">
                  <a:cs typeface="Arial" pitchFamily="34" charset="0"/>
                </a:rPr>
                <a:t>с 1990 года в Японии был принят ряд законов, которые способствовали упрощению выпуска облигаций.  С усилением правовой и законодательной основы </a:t>
              </a:r>
              <a:r>
                <a:rPr lang="ru-RU" altLang="ru-RU" sz="1200" dirty="0" err="1">
                  <a:cs typeface="Arial" pitchFamily="34" charset="0"/>
                </a:rPr>
                <a:t>секьюритизации</a:t>
              </a:r>
              <a:r>
                <a:rPr lang="ru-RU" altLang="ru-RU" sz="1200" dirty="0">
                  <a:cs typeface="Arial" pitchFamily="34" charset="0"/>
                </a:rPr>
                <a:t> активов в стране увеличилось количество и объемы </a:t>
              </a:r>
              <a:r>
                <a:rPr lang="ru-RU" altLang="ru-RU" sz="1200" dirty="0" err="1">
                  <a:cs typeface="Arial" pitchFamily="34" charset="0"/>
                </a:rPr>
                <a:t>секьюритизации</a:t>
              </a:r>
              <a:r>
                <a:rPr lang="ru-RU" altLang="ru-RU" sz="1200" dirty="0">
                  <a:cs typeface="Arial" pitchFamily="34" charset="0"/>
                </a:rPr>
                <a:t>. </a:t>
              </a:r>
            </a:p>
            <a:p>
              <a:pPr marL="174156" indent="-171450">
                <a:spcAft>
                  <a:spcPts val="511"/>
                </a:spcAft>
                <a:buFont typeface="Wingdings" pitchFamily="2" charset="2"/>
                <a:buChar char="§"/>
                <a:defRPr/>
              </a:pPr>
              <a:r>
                <a:rPr lang="ru-RU" altLang="ru-RU" sz="1200" dirty="0">
                  <a:cs typeface="Arial" pitchFamily="34" charset="0"/>
                </a:rPr>
                <a:t>Япония является одним из лидеров на Азиатском рынке.</a:t>
              </a:r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247651" y="3458413"/>
              <a:ext cx="2494427" cy="475043"/>
            </a:xfrm>
            <a:prstGeom prst="rect">
              <a:avLst/>
            </a:prstGeom>
            <a:solidFill>
              <a:srgbClr val="C6E6A2"/>
            </a:solidFill>
            <a:ln w="12700">
              <a:solidFill>
                <a:srgbClr val="C6E6A2"/>
              </a:solidFill>
              <a:round/>
              <a:headEnd/>
              <a:tailEnd/>
            </a:ln>
          </p:spPr>
          <p:txBody>
            <a:bodyPr lIns="88873" tIns="44437" rIns="88873" bIns="44437" anchor="ctr" anchorCtr="0"/>
            <a:lstStyle/>
            <a:p>
              <a:pPr algn="ctr"/>
              <a:r>
                <a:rPr lang="ru-RU" sz="1600" b="1" dirty="0" err="1"/>
                <a:t>Секьюритизация</a:t>
              </a:r>
              <a:r>
                <a:rPr lang="ru-RU" sz="1600" b="1" dirty="0"/>
                <a:t> лизинговых активов</a:t>
              </a: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5604933" y="1274842"/>
            <a:ext cx="4064003" cy="4672955"/>
            <a:chOff x="-67044" y="3458413"/>
            <a:chExt cx="2989752" cy="2199559"/>
          </a:xfrm>
        </p:grpSpPr>
        <p:sp>
          <p:nvSpPr>
            <p:cNvPr id="13" name="Прямоугольник 1"/>
            <p:cNvSpPr>
              <a:spLocks noChangeArrowheads="1"/>
            </p:cNvSpPr>
            <p:nvPr/>
          </p:nvSpPr>
          <p:spPr bwMode="auto">
            <a:xfrm>
              <a:off x="-67044" y="3933456"/>
              <a:ext cx="2989752" cy="172451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C6E6A2"/>
              </a:solidFill>
              <a:headEnd/>
              <a:tailEnd/>
            </a:ln>
            <a:ex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72000" tIns="72000" rIns="72000" bIns="72000" anchor="ctr"/>
            <a:lstStyle/>
            <a:p>
              <a:pPr marL="174156" indent="-171450">
                <a:spcAft>
                  <a:spcPts val="511"/>
                </a:spcAft>
                <a:buFont typeface="Wingdings" pitchFamily="2" charset="2"/>
                <a:buChar char="§"/>
                <a:defRPr/>
              </a:pPr>
              <a:r>
                <a:rPr lang="ru-RU" altLang="ru-RU" sz="1200" dirty="0" smtClean="0">
                  <a:cs typeface="Arial" pitchFamily="34" charset="0"/>
                </a:rPr>
                <a:t>Классическая </a:t>
              </a:r>
              <a:r>
                <a:rPr lang="ru-RU" altLang="ru-RU" sz="1200" dirty="0">
                  <a:cs typeface="Arial" pitchFamily="34" charset="0"/>
                </a:rPr>
                <a:t>модель </a:t>
              </a:r>
              <a:r>
                <a:rPr lang="ru-RU" altLang="ru-RU" sz="1200" dirty="0" smtClean="0">
                  <a:cs typeface="Arial" pitchFamily="34" charset="0"/>
                </a:rPr>
                <a:t>– лизингодатель </a:t>
              </a:r>
              <a:r>
                <a:rPr lang="ru-RU" altLang="ru-RU" sz="1200" dirty="0">
                  <a:cs typeface="Arial" pitchFamily="34" charset="0"/>
                </a:rPr>
                <a:t>продает актив специальному юридическому лицу (</a:t>
              </a:r>
              <a:r>
                <a:rPr lang="ru-RU" altLang="ru-RU" sz="1200" dirty="0" smtClean="0">
                  <a:cs typeface="Arial" pitchFamily="34" charset="0"/>
                </a:rPr>
                <a:t>СЮЛ), </a:t>
              </a:r>
              <a:r>
                <a:rPr lang="ru-RU" altLang="ru-RU" sz="1200" dirty="0">
                  <a:cs typeface="Arial" pitchFamily="34" charset="0"/>
                </a:rPr>
                <a:t>передавая тем самым права на получение </a:t>
              </a:r>
              <a:r>
                <a:rPr lang="ru-RU" altLang="ru-RU" sz="1200" dirty="0" smtClean="0">
                  <a:cs typeface="Arial" pitchFamily="34" charset="0"/>
                </a:rPr>
                <a:t>долга</a:t>
              </a:r>
            </a:p>
            <a:p>
              <a:pPr marL="174156" indent="-171450">
                <a:spcAft>
                  <a:spcPts val="511"/>
                </a:spcAft>
                <a:buFont typeface="Wingdings" pitchFamily="2" charset="2"/>
                <a:buChar char="§"/>
                <a:defRPr/>
              </a:pPr>
              <a:endParaRPr lang="ru-RU" altLang="ru-RU" sz="1200" dirty="0">
                <a:cs typeface="Arial" pitchFamily="34" charset="0"/>
              </a:endParaRPr>
            </a:p>
            <a:p>
              <a:pPr marL="174156" indent="-171450">
                <a:spcAft>
                  <a:spcPts val="511"/>
                </a:spcAft>
                <a:buFont typeface="Wingdings" pitchFamily="2" charset="2"/>
                <a:buChar char="§"/>
                <a:defRPr/>
              </a:pPr>
              <a:r>
                <a:rPr lang="ru-RU" altLang="ru-RU" sz="1200" dirty="0" smtClean="0">
                  <a:cs typeface="Arial" pitchFamily="34" charset="0"/>
                </a:rPr>
                <a:t>Синтетическая </a:t>
              </a:r>
              <a:r>
                <a:rPr lang="ru-RU" altLang="ru-RU" sz="1200" dirty="0">
                  <a:cs typeface="Arial" pitchFamily="34" charset="0"/>
                </a:rPr>
                <a:t>модель – лизингодатель  осуществляет прямую или отложенную уступку прав дебиторской задолженности СЮЛ.  Но существенное отличие данной модели от предыдущей заключается в том, что лизингодатель не продает актив СЮЛ, а передает его в залог. Таким образом, долг, который выплачивает лизингополучатель СЮЛ, служит в качестве обеспечения эмиссии </a:t>
              </a:r>
              <a:r>
                <a:rPr lang="ru-RU" altLang="ru-RU" sz="1200" dirty="0" smtClean="0">
                  <a:cs typeface="Arial" pitchFamily="34" charset="0"/>
                </a:rPr>
                <a:t>облигаций</a:t>
              </a:r>
              <a:endParaRPr lang="ru-RU" altLang="ru-RU" sz="1200" dirty="0">
                <a:cs typeface="Arial" pitchFamily="34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-67044" y="3458413"/>
              <a:ext cx="2989752" cy="475043"/>
            </a:xfrm>
            <a:prstGeom prst="rect">
              <a:avLst/>
            </a:prstGeom>
            <a:solidFill>
              <a:srgbClr val="C6E6A2"/>
            </a:solidFill>
            <a:ln w="12700">
              <a:solidFill>
                <a:srgbClr val="C6E6A2"/>
              </a:solidFill>
              <a:round/>
              <a:headEnd/>
              <a:tailEnd/>
            </a:ln>
          </p:spPr>
          <p:txBody>
            <a:bodyPr lIns="88873" tIns="44437" rIns="88873" bIns="44437" anchor="ctr" anchorCtr="0"/>
            <a:lstStyle/>
            <a:p>
              <a:pPr algn="ctr"/>
              <a:r>
                <a:rPr lang="ru-RU" sz="1600" b="1" dirty="0"/>
                <a:t>Модели </a:t>
              </a:r>
              <a:r>
                <a:rPr lang="ru-RU" sz="1600" b="1" dirty="0" err="1"/>
                <a:t>секьюритизации</a:t>
              </a:r>
              <a:r>
                <a:rPr lang="ru-RU" sz="1600" b="1" dirty="0"/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9624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9" y="-29880"/>
            <a:ext cx="10770541" cy="6858000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771742" y="6356353"/>
            <a:ext cx="770557" cy="365125"/>
          </a:xfrm>
        </p:spPr>
        <p:txBody>
          <a:bodyPr/>
          <a:lstStyle/>
          <a:p>
            <a:fld id="{92118A34-E63D-4F5A-9591-B69D821C3137}" type="slidenum">
              <a:rPr lang="ru-RU" sz="2000" b="1" smtClean="0">
                <a:solidFill>
                  <a:schemeClr val="bg1"/>
                </a:solidFill>
              </a:rPr>
              <a:t>12</a:t>
            </a:fld>
            <a:endParaRPr lang="ru-RU" sz="2000" b="1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1592" y="1112981"/>
            <a:ext cx="5664200" cy="5309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76325" algn="ctr"/>
            <a:r>
              <a:rPr lang="ru-RU" sz="1400" b="1" dirty="0"/>
              <a:t>Для </a:t>
            </a:r>
            <a:r>
              <a:rPr lang="ru-RU" sz="1400" b="1" dirty="0" smtClean="0"/>
              <a:t>лизингодателя </a:t>
            </a:r>
            <a:r>
              <a:rPr lang="ru-RU" sz="1400" b="1" dirty="0"/>
              <a:t>привлекательность механизма </a:t>
            </a:r>
            <a:r>
              <a:rPr lang="ru-RU" sz="1400" b="1" dirty="0" smtClean="0"/>
              <a:t>заключается </a:t>
            </a:r>
            <a:r>
              <a:rPr lang="ru-RU" sz="1400" b="1" dirty="0"/>
              <a:t>в следующем: </a:t>
            </a:r>
            <a:endParaRPr lang="ru-RU" sz="1400" b="1" dirty="0" smtClean="0"/>
          </a:p>
          <a:p>
            <a:pPr marL="1076325" algn="ctr"/>
            <a:endParaRPr lang="ru-RU" sz="1400" b="1" dirty="0"/>
          </a:p>
          <a:p>
            <a:pPr marL="1076325" indent="-361950"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ru-RU" sz="1100" dirty="0" smtClean="0"/>
              <a:t>в </a:t>
            </a:r>
            <a:r>
              <a:rPr lang="ru-RU" sz="1100" dirty="0"/>
              <a:t>определенный момент стоимость заемного капитала становится очень высокой. К тому же </a:t>
            </a:r>
            <a:r>
              <a:rPr lang="ru-RU" sz="1100" dirty="0" err="1"/>
              <a:t>секьюритизация</a:t>
            </a:r>
            <a:r>
              <a:rPr lang="ru-RU" sz="1100" dirty="0"/>
              <a:t> обеспечивает привлечение более дешевых ресурсов, так как из-за появления СЮЛ устраняются проблемы, связанные с  рисками лизинговых компаний</a:t>
            </a:r>
            <a:r>
              <a:rPr lang="ru-RU" sz="1100" dirty="0" smtClean="0"/>
              <a:t>;</a:t>
            </a:r>
          </a:p>
          <a:p>
            <a:pPr marL="1076325" indent="-361950">
              <a:buClr>
                <a:srgbClr val="002060"/>
              </a:buClr>
              <a:buFont typeface="Wingdings" panose="05000000000000000000" pitchFamily="2" charset="2"/>
              <a:buChar char="ü"/>
            </a:pPr>
            <a:endParaRPr lang="ru-RU" sz="1100" dirty="0"/>
          </a:p>
          <a:p>
            <a:pPr marL="1076325" indent="-361950"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ru-RU" sz="1100" dirty="0" smtClean="0"/>
              <a:t>возможность </a:t>
            </a:r>
            <a:r>
              <a:rPr lang="ru-RU" sz="1100" dirty="0"/>
              <a:t>эффективной </a:t>
            </a:r>
            <a:r>
              <a:rPr lang="ru-RU" sz="1100" dirty="0" err="1"/>
              <a:t>секьюритизации</a:t>
            </a:r>
            <a:r>
              <a:rPr lang="ru-RU" sz="1100" dirty="0"/>
              <a:t> лизинговых активов без больших издержек на формирование </a:t>
            </a:r>
            <a:r>
              <a:rPr lang="ru-RU" sz="1100" dirty="0" err="1"/>
              <a:t>секьюритизируемого</a:t>
            </a:r>
            <a:r>
              <a:rPr lang="ru-RU" sz="1100" dirty="0"/>
              <a:t> портфеля активов</a:t>
            </a:r>
            <a:r>
              <a:rPr lang="ru-RU" sz="1100" dirty="0" smtClean="0"/>
              <a:t>;</a:t>
            </a:r>
          </a:p>
          <a:p>
            <a:pPr marL="1076325" indent="-361950">
              <a:buClr>
                <a:srgbClr val="002060"/>
              </a:buClr>
              <a:buFont typeface="Wingdings" panose="05000000000000000000" pitchFamily="2" charset="2"/>
              <a:buChar char="ü"/>
            </a:pPr>
            <a:endParaRPr lang="ru-RU" sz="1100" dirty="0"/>
          </a:p>
          <a:p>
            <a:pPr marL="1076325" indent="-361950"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ru-RU" sz="1100" dirty="0" smtClean="0"/>
              <a:t>в </a:t>
            </a:r>
            <a:r>
              <a:rPr lang="ru-RU" sz="1100" dirty="0"/>
              <a:t>том случае, если ценным бумагам </a:t>
            </a:r>
            <a:r>
              <a:rPr lang="ru-RU" altLang="ru-RU" sz="1100" dirty="0" smtClean="0">
                <a:cs typeface="Arial" pitchFamily="34" charset="0"/>
              </a:rPr>
              <a:t>лизингодателя</a:t>
            </a:r>
            <a:r>
              <a:rPr lang="ru-RU" sz="1100" dirty="0" smtClean="0"/>
              <a:t> </a:t>
            </a:r>
            <a:r>
              <a:rPr lang="ru-RU" sz="1100" dirty="0"/>
              <a:t>присвоен рейтинг ниже инвестиционного, или рейтинг не присвоен вообще, то он может привлечь средства с помощью СЮЛ, ценные бумаги которого имеют рейтинг инвестиционного уровня</a:t>
            </a:r>
            <a:r>
              <a:rPr lang="ru-RU" sz="1100" dirty="0" smtClean="0"/>
              <a:t>;</a:t>
            </a:r>
          </a:p>
          <a:p>
            <a:pPr marL="1076325" indent="-361950">
              <a:buClr>
                <a:srgbClr val="002060"/>
              </a:buClr>
              <a:buFont typeface="Wingdings" panose="05000000000000000000" pitchFamily="2" charset="2"/>
              <a:buChar char="ü"/>
            </a:pPr>
            <a:endParaRPr lang="ru-RU" sz="1100" dirty="0"/>
          </a:p>
          <a:p>
            <a:pPr marL="1076325" indent="-361950"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ru-RU" sz="1100" dirty="0" smtClean="0"/>
              <a:t>и </a:t>
            </a:r>
            <a:r>
              <a:rPr lang="ru-RU" sz="1100" dirty="0"/>
              <a:t>в случае, если ценные бумаги </a:t>
            </a:r>
            <a:r>
              <a:rPr lang="ru-RU" altLang="ru-RU" sz="1100" dirty="0" smtClean="0">
                <a:cs typeface="Arial" pitchFamily="34" charset="0"/>
              </a:rPr>
              <a:t>лизингодателя</a:t>
            </a:r>
            <a:r>
              <a:rPr lang="ru-RU" sz="1100" dirty="0" smtClean="0"/>
              <a:t> </a:t>
            </a:r>
            <a:r>
              <a:rPr lang="ru-RU" sz="1100" dirty="0"/>
              <a:t>имеют инвестиционный рейтинг, но он ниже, чем у ценных бумаг, эмитированных СЮЛ, </a:t>
            </a:r>
            <a:r>
              <a:rPr lang="ru-RU" sz="1100" dirty="0" err="1"/>
              <a:t>секьюритизация</a:t>
            </a:r>
            <a:r>
              <a:rPr lang="ru-RU" sz="1100" dirty="0"/>
              <a:t> крайне выгодна </a:t>
            </a:r>
            <a:r>
              <a:rPr lang="ru-RU" altLang="ru-RU" sz="1100" dirty="0" err="1" smtClean="0">
                <a:cs typeface="Arial" pitchFamily="34" charset="0"/>
              </a:rPr>
              <a:t>лизингодателью</a:t>
            </a:r>
            <a:r>
              <a:rPr lang="ru-RU" sz="1100" dirty="0" smtClean="0"/>
              <a:t>, </a:t>
            </a:r>
            <a:r>
              <a:rPr lang="ru-RU" sz="1100" dirty="0"/>
              <a:t>так как позволяет снизить его издержки выплаты процентов</a:t>
            </a:r>
            <a:r>
              <a:rPr lang="ru-RU" sz="1100" dirty="0" smtClean="0"/>
              <a:t>;</a:t>
            </a:r>
          </a:p>
          <a:p>
            <a:pPr marL="714375">
              <a:buClr>
                <a:srgbClr val="002060"/>
              </a:buClr>
            </a:pPr>
            <a:endParaRPr lang="ru-RU" sz="1100" dirty="0"/>
          </a:p>
          <a:p>
            <a:pPr marL="1076325" indent="-361950"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ru-RU" sz="1100" dirty="0" err="1" smtClean="0"/>
              <a:t>секьюритизация</a:t>
            </a:r>
            <a:r>
              <a:rPr lang="ru-RU" sz="1100" dirty="0" smtClean="0"/>
              <a:t> </a:t>
            </a:r>
            <a:r>
              <a:rPr lang="ru-RU" sz="1100" dirty="0"/>
              <a:t>лизинговых активов обеспечивает </a:t>
            </a:r>
            <a:r>
              <a:rPr lang="ru-RU" sz="1100" dirty="0" err="1"/>
              <a:t>внебалансовый</a:t>
            </a:r>
            <a:r>
              <a:rPr lang="ru-RU" sz="1100" dirty="0"/>
              <a:t> источник финансирования. Вследствие того, что сделка </a:t>
            </a:r>
            <a:r>
              <a:rPr lang="ru-RU" sz="1100" dirty="0" err="1"/>
              <a:t>секьюритизации</a:t>
            </a:r>
            <a:r>
              <a:rPr lang="ru-RU" sz="1100" dirty="0"/>
              <a:t> записывается как сделка купли-продажи, а не финансирование, она не записывается на балансе как </a:t>
            </a:r>
            <a:r>
              <a:rPr lang="ru-RU" sz="1100" dirty="0" smtClean="0"/>
              <a:t>обязательство </a:t>
            </a:r>
            <a:endParaRPr lang="ru-RU" sz="1100" dirty="0"/>
          </a:p>
        </p:txBody>
      </p:sp>
      <p:sp>
        <p:nvSpPr>
          <p:cNvPr id="51" name="Заголовок 1"/>
          <p:cNvSpPr txBox="1">
            <a:spLocks/>
          </p:cNvSpPr>
          <p:nvPr/>
        </p:nvSpPr>
        <p:spPr>
          <a:xfrm>
            <a:off x="432000" y="368602"/>
            <a:ext cx="8078391" cy="6693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8078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8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Инновационные </a:t>
            </a:r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способы финансирования </a:t>
            </a: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МСБ</a:t>
            </a:r>
          </a:p>
          <a:p>
            <a:r>
              <a:rPr lang="ru-RU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Секьюритизация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лизинговых 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активов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Равнобедренный треугольник 6"/>
          <p:cNvSpPr/>
          <p:nvPr/>
        </p:nvSpPr>
        <p:spPr>
          <a:xfrm rot="5400000">
            <a:off x="802107" y="1765098"/>
            <a:ext cx="376815" cy="208422"/>
          </a:xfrm>
          <a:prstGeom prst="triangle">
            <a:avLst/>
          </a:prstGeom>
          <a:solidFill>
            <a:srgbClr val="C6E6A2"/>
          </a:solidFill>
          <a:ln>
            <a:solidFill>
              <a:srgbClr val="C6E6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авнобедренный треугольник 55"/>
          <p:cNvSpPr/>
          <p:nvPr/>
        </p:nvSpPr>
        <p:spPr>
          <a:xfrm rot="5400000">
            <a:off x="802029" y="2798352"/>
            <a:ext cx="376815" cy="208422"/>
          </a:xfrm>
          <a:prstGeom prst="triangle">
            <a:avLst/>
          </a:prstGeom>
          <a:solidFill>
            <a:srgbClr val="C6E6A2"/>
          </a:solidFill>
          <a:ln>
            <a:solidFill>
              <a:srgbClr val="C6E6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Равнобедренный треугольник 56"/>
          <p:cNvSpPr/>
          <p:nvPr/>
        </p:nvSpPr>
        <p:spPr>
          <a:xfrm rot="5400000">
            <a:off x="802107" y="3488341"/>
            <a:ext cx="376815" cy="208422"/>
          </a:xfrm>
          <a:prstGeom prst="triangle">
            <a:avLst/>
          </a:prstGeom>
          <a:solidFill>
            <a:srgbClr val="C6E6A2"/>
          </a:solidFill>
          <a:ln>
            <a:solidFill>
              <a:srgbClr val="C6E6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Равнобедренный треугольник 57"/>
          <p:cNvSpPr/>
          <p:nvPr/>
        </p:nvSpPr>
        <p:spPr>
          <a:xfrm rot="5400000">
            <a:off x="801873" y="4404564"/>
            <a:ext cx="376815" cy="208422"/>
          </a:xfrm>
          <a:prstGeom prst="triangle">
            <a:avLst/>
          </a:prstGeom>
          <a:solidFill>
            <a:srgbClr val="C6E6A2"/>
          </a:solidFill>
          <a:ln>
            <a:solidFill>
              <a:srgbClr val="C6E6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Равнобедренный треугольник 58"/>
          <p:cNvSpPr/>
          <p:nvPr/>
        </p:nvSpPr>
        <p:spPr>
          <a:xfrm rot="5400000">
            <a:off x="801874" y="5479833"/>
            <a:ext cx="376815" cy="208422"/>
          </a:xfrm>
          <a:prstGeom prst="triangle">
            <a:avLst/>
          </a:prstGeom>
          <a:solidFill>
            <a:srgbClr val="C6E6A2"/>
          </a:solidFill>
          <a:ln>
            <a:solidFill>
              <a:srgbClr val="C6E6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6290720" y="1227667"/>
            <a:ext cx="4141788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Показатели по Японии:</a:t>
            </a:r>
          </a:p>
          <a:p>
            <a:pPr algn="ctr"/>
            <a:endParaRPr lang="ru-RU" sz="1400" b="1" dirty="0" smtClean="0"/>
          </a:p>
          <a:p>
            <a:r>
              <a:rPr lang="ru-RU" sz="1100" dirty="0" smtClean="0"/>
              <a:t>По состоянию на </a:t>
            </a:r>
            <a:r>
              <a:rPr lang="ru-RU" sz="1100" b="1" dirty="0" smtClean="0"/>
              <a:t>01.04.2019 г.</a:t>
            </a:r>
            <a:r>
              <a:rPr lang="ru-RU" sz="1100" dirty="0" smtClean="0"/>
              <a:t> непогашенный </a:t>
            </a:r>
            <a:r>
              <a:rPr lang="ru-RU" sz="1100" dirty="0"/>
              <a:t>остаток на рынке </a:t>
            </a:r>
            <a:r>
              <a:rPr lang="ru-RU" sz="1100" dirty="0" err="1"/>
              <a:t>секьюритизированной</a:t>
            </a:r>
            <a:r>
              <a:rPr lang="ru-RU" sz="1100" dirty="0"/>
              <a:t> продукции составил </a:t>
            </a:r>
            <a:r>
              <a:rPr lang="ru-RU" sz="1100" b="1" dirty="0"/>
              <a:t>20 324,6 </a:t>
            </a:r>
            <a:r>
              <a:rPr lang="ru-RU" sz="1100" dirty="0"/>
              <a:t>млрд </a:t>
            </a:r>
            <a:r>
              <a:rPr lang="ru-RU" sz="1100" dirty="0" smtClean="0"/>
              <a:t>иен. (</a:t>
            </a:r>
            <a:r>
              <a:rPr lang="ru-RU" sz="1100" b="1" dirty="0" smtClean="0"/>
              <a:t>188,2</a:t>
            </a:r>
            <a:r>
              <a:rPr lang="ru-RU" sz="1100" dirty="0" smtClean="0"/>
              <a:t> млрд. долл. США)</a:t>
            </a:r>
          </a:p>
          <a:p>
            <a:endParaRPr lang="ru-RU" sz="1100" dirty="0"/>
          </a:p>
          <a:p>
            <a:r>
              <a:rPr lang="ru-RU" sz="1100" dirty="0"/>
              <a:t>Первый источник - это данные о балансе продуктов </a:t>
            </a:r>
            <a:r>
              <a:rPr lang="ru-RU" sz="1100" dirty="0" err="1"/>
              <a:t>секьюритизации</a:t>
            </a:r>
            <a:r>
              <a:rPr lang="ru-RU" sz="1100" dirty="0"/>
              <a:t>, охватываемых</a:t>
            </a:r>
          </a:p>
          <a:p>
            <a:r>
              <a:rPr lang="ru-RU" sz="1100" dirty="0"/>
              <a:t>«Обзор тенденций рынка </a:t>
            </a:r>
            <a:r>
              <a:rPr lang="ru-RU" sz="1100" dirty="0" err="1"/>
              <a:t>секьюритизации</a:t>
            </a:r>
            <a:r>
              <a:rPr lang="ru-RU" sz="1100" dirty="0" smtClean="0"/>
              <a:t>».</a:t>
            </a:r>
          </a:p>
          <a:p>
            <a:endParaRPr lang="ru-RU" sz="1100" dirty="0"/>
          </a:p>
          <a:p>
            <a:r>
              <a:rPr lang="ru-RU" sz="1100" dirty="0" smtClean="0"/>
              <a:t>Второй </a:t>
            </a:r>
            <a:r>
              <a:rPr lang="ru-RU" sz="1100" dirty="0"/>
              <a:t>источник - жилищная ипотека</a:t>
            </a:r>
          </a:p>
          <a:p>
            <a:r>
              <a:rPr lang="ru-RU" sz="1100" dirty="0"/>
              <a:t>данные по ценным бумагам (RMBS) Японского агентства жилищного финансирования (JHF</a:t>
            </a:r>
            <a:r>
              <a:rPr lang="ru-RU" sz="1100" dirty="0" smtClean="0"/>
              <a:t>).</a:t>
            </a:r>
          </a:p>
          <a:p>
            <a:endParaRPr lang="ru-RU" sz="1100" dirty="0"/>
          </a:p>
          <a:p>
            <a:r>
              <a:rPr lang="ru-RU" sz="1100" dirty="0"/>
              <a:t>Непогашенный остаток «RMBS</a:t>
            </a:r>
            <a:r>
              <a:rPr lang="ru-RU" sz="1100" dirty="0" smtClean="0"/>
              <a:t>» </a:t>
            </a:r>
            <a:r>
              <a:rPr lang="ru-RU" sz="1100" dirty="0"/>
              <a:t>составив </a:t>
            </a:r>
            <a:r>
              <a:rPr lang="ru-RU" sz="1100" b="1" dirty="0"/>
              <a:t>17 821,4</a:t>
            </a:r>
            <a:r>
              <a:rPr lang="ru-RU" sz="1100" dirty="0"/>
              <a:t> млрд иен </a:t>
            </a:r>
            <a:r>
              <a:rPr lang="ru-RU" sz="1100" dirty="0" smtClean="0"/>
              <a:t>(</a:t>
            </a:r>
            <a:r>
              <a:rPr lang="ru-RU" sz="1100" b="1" dirty="0" smtClean="0"/>
              <a:t>165</a:t>
            </a:r>
            <a:r>
              <a:rPr lang="ru-RU" sz="1100" dirty="0" smtClean="0"/>
              <a:t> млрд. долл. США) и </a:t>
            </a:r>
            <a:r>
              <a:rPr lang="ru-RU" sz="1100" dirty="0"/>
              <a:t>составив </a:t>
            </a:r>
            <a:r>
              <a:rPr lang="ru-RU" sz="1100" b="1" dirty="0"/>
              <a:t>87,7%</a:t>
            </a:r>
            <a:r>
              <a:rPr lang="ru-RU" sz="1100" dirty="0"/>
              <a:t> от общего объема </a:t>
            </a:r>
            <a:r>
              <a:rPr lang="ru-RU" sz="1100" dirty="0" smtClean="0"/>
              <a:t>задолженности. </a:t>
            </a:r>
            <a:endParaRPr lang="ru-RU" sz="1100" dirty="0"/>
          </a:p>
          <a:p>
            <a:endParaRPr lang="ru-RU" sz="1100" dirty="0"/>
          </a:p>
          <a:p>
            <a:r>
              <a:rPr lang="ru-RU" sz="1100" dirty="0"/>
              <a:t>Количество «Торговых кредитов» </a:t>
            </a:r>
            <a:r>
              <a:rPr lang="ru-RU" sz="1100" dirty="0" smtClean="0"/>
              <a:t>уступает </a:t>
            </a:r>
            <a:r>
              <a:rPr lang="ru-RU" sz="1100" dirty="0"/>
              <a:t>RMBS и</a:t>
            </a:r>
          </a:p>
          <a:p>
            <a:r>
              <a:rPr lang="ru-RU" sz="1100" dirty="0"/>
              <a:t>с</a:t>
            </a:r>
            <a:r>
              <a:rPr lang="ru-RU" sz="1100" dirty="0" smtClean="0"/>
              <a:t>оставил </a:t>
            </a:r>
            <a:r>
              <a:rPr lang="ru-RU" sz="1100" b="1" dirty="0" smtClean="0"/>
              <a:t>1 542,2</a:t>
            </a:r>
            <a:r>
              <a:rPr lang="ru-RU" sz="1100" dirty="0" smtClean="0"/>
              <a:t> </a:t>
            </a:r>
            <a:r>
              <a:rPr lang="ru-RU" sz="1100" dirty="0"/>
              <a:t>млрд </a:t>
            </a:r>
            <a:r>
              <a:rPr lang="ru-RU" sz="1100" dirty="0" smtClean="0"/>
              <a:t>иен (</a:t>
            </a:r>
            <a:r>
              <a:rPr lang="ru-RU" sz="1100" b="1" dirty="0" smtClean="0"/>
              <a:t>14,3 </a:t>
            </a:r>
            <a:r>
              <a:rPr lang="ru-RU" sz="1100" dirty="0" smtClean="0"/>
              <a:t>млрд</a:t>
            </a:r>
            <a:r>
              <a:rPr lang="ru-RU" sz="1100" dirty="0"/>
              <a:t>. долл. США)</a:t>
            </a:r>
            <a:r>
              <a:rPr lang="ru-RU" sz="1100" dirty="0" smtClean="0"/>
              <a:t>, </a:t>
            </a:r>
            <a:r>
              <a:rPr lang="ru-RU" sz="1100" dirty="0"/>
              <a:t>что составляет </a:t>
            </a:r>
            <a:r>
              <a:rPr lang="ru-RU" sz="1100" b="1" dirty="0"/>
              <a:t>7,6%</a:t>
            </a:r>
            <a:r>
              <a:rPr lang="ru-RU" sz="1100" dirty="0"/>
              <a:t> от общего </a:t>
            </a:r>
            <a:r>
              <a:rPr lang="ru-RU" sz="1100" dirty="0" smtClean="0"/>
              <a:t>объема.</a:t>
            </a:r>
            <a:endParaRPr lang="ru-RU" sz="1100" dirty="0" smtClean="0"/>
          </a:p>
          <a:p>
            <a:endParaRPr lang="ru-RU" sz="1100" dirty="0" smtClean="0"/>
          </a:p>
          <a:p>
            <a:endParaRPr lang="ru-RU" sz="1100" dirty="0"/>
          </a:p>
          <a:p>
            <a:r>
              <a:rPr lang="ru-RU" sz="1100" dirty="0">
                <a:solidFill>
                  <a:srgbClr val="7030A0"/>
                </a:solidFill>
              </a:rPr>
              <a:t>Непогашенный остаток «Облигаций» </a:t>
            </a:r>
            <a:r>
              <a:rPr lang="ru-RU" sz="1100" dirty="0" smtClean="0">
                <a:solidFill>
                  <a:srgbClr val="7030A0"/>
                </a:solidFill>
              </a:rPr>
              <a:t>составил </a:t>
            </a:r>
            <a:r>
              <a:rPr lang="ru-RU" sz="1100" b="1" dirty="0">
                <a:solidFill>
                  <a:srgbClr val="7030A0"/>
                </a:solidFill>
              </a:rPr>
              <a:t>14 325,2 </a:t>
            </a:r>
            <a:r>
              <a:rPr lang="ru-RU" sz="1100" dirty="0">
                <a:solidFill>
                  <a:srgbClr val="7030A0"/>
                </a:solidFill>
              </a:rPr>
              <a:t>млрд </a:t>
            </a:r>
            <a:r>
              <a:rPr lang="ru-RU" sz="1100" dirty="0" smtClean="0">
                <a:solidFill>
                  <a:srgbClr val="7030A0"/>
                </a:solidFill>
              </a:rPr>
              <a:t>иен (</a:t>
            </a:r>
            <a:r>
              <a:rPr lang="ru-RU" sz="1100" b="1" dirty="0" smtClean="0">
                <a:solidFill>
                  <a:srgbClr val="7030A0"/>
                </a:solidFill>
              </a:rPr>
              <a:t>132,6 </a:t>
            </a:r>
            <a:r>
              <a:rPr lang="ru-RU" sz="1100" dirty="0" smtClean="0">
                <a:solidFill>
                  <a:srgbClr val="7030A0"/>
                </a:solidFill>
              </a:rPr>
              <a:t>млрд</a:t>
            </a:r>
            <a:r>
              <a:rPr lang="ru-RU" sz="1100" dirty="0">
                <a:solidFill>
                  <a:srgbClr val="7030A0"/>
                </a:solidFill>
              </a:rPr>
              <a:t>. долл. США)</a:t>
            </a:r>
            <a:r>
              <a:rPr lang="ru-RU" sz="1100" dirty="0" smtClean="0">
                <a:solidFill>
                  <a:srgbClr val="7030A0"/>
                </a:solidFill>
              </a:rPr>
              <a:t> </a:t>
            </a:r>
            <a:r>
              <a:rPr lang="ru-RU" sz="1100" dirty="0">
                <a:solidFill>
                  <a:srgbClr val="7030A0"/>
                </a:solidFill>
              </a:rPr>
              <a:t>и </a:t>
            </a:r>
            <a:r>
              <a:rPr lang="ru-RU" sz="1100" dirty="0" smtClean="0">
                <a:solidFill>
                  <a:srgbClr val="7030A0"/>
                </a:solidFill>
              </a:rPr>
              <a:t>составил </a:t>
            </a:r>
            <a:r>
              <a:rPr lang="ru-RU" sz="1100" b="1" dirty="0">
                <a:solidFill>
                  <a:srgbClr val="7030A0"/>
                </a:solidFill>
              </a:rPr>
              <a:t>70,5%</a:t>
            </a:r>
            <a:r>
              <a:rPr lang="ru-RU" sz="1100" dirty="0">
                <a:solidFill>
                  <a:srgbClr val="7030A0"/>
                </a:solidFill>
              </a:rPr>
              <a:t> от общего объема </a:t>
            </a:r>
            <a:r>
              <a:rPr lang="ru-RU" sz="1100" dirty="0" smtClean="0">
                <a:solidFill>
                  <a:srgbClr val="7030A0"/>
                </a:solidFill>
              </a:rPr>
              <a:t>задолженности </a:t>
            </a:r>
            <a:r>
              <a:rPr lang="ru-RU" sz="1100" dirty="0" smtClean="0">
                <a:solidFill>
                  <a:srgbClr val="7030A0"/>
                </a:solidFill>
              </a:rPr>
              <a:t>остатка </a:t>
            </a:r>
            <a:r>
              <a:rPr lang="ru-RU" sz="1100" dirty="0">
                <a:solidFill>
                  <a:srgbClr val="7030A0"/>
                </a:solidFill>
              </a:rPr>
              <a:t>средств</a:t>
            </a:r>
            <a:r>
              <a:rPr lang="ru-RU" sz="11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3256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" y="0"/>
            <a:ext cx="10770541" cy="6858000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771742" y="6356353"/>
            <a:ext cx="770557" cy="365125"/>
          </a:xfrm>
        </p:spPr>
        <p:txBody>
          <a:bodyPr/>
          <a:lstStyle/>
          <a:p>
            <a:fld id="{92118A34-E63D-4F5A-9591-B69D821C3137}" type="slidenum">
              <a:rPr lang="ru-RU" sz="2000" b="1" smtClean="0">
                <a:solidFill>
                  <a:schemeClr val="bg1"/>
                </a:solidFill>
              </a:rPr>
              <a:t>13</a:t>
            </a:fld>
            <a:endParaRPr lang="ru-RU" sz="2000" b="1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8" y="1166118"/>
            <a:ext cx="10770540" cy="502404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Базовая (упрощенная) схема </a:t>
            </a:r>
            <a:r>
              <a:rPr lang="ru-RU" sz="1600" b="1" dirty="0" err="1" smtClean="0">
                <a:solidFill>
                  <a:schemeClr val="tx1"/>
                </a:solidFill>
              </a:rPr>
              <a:t>секьюритизации</a:t>
            </a:r>
            <a:r>
              <a:rPr lang="ru-RU" sz="1600" b="1" dirty="0" smtClean="0">
                <a:solidFill>
                  <a:schemeClr val="tx1"/>
                </a:solidFill>
              </a:rPr>
              <a:t> активов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55" name="Заголовок 1"/>
          <p:cNvSpPr txBox="1">
            <a:spLocks/>
          </p:cNvSpPr>
          <p:nvPr/>
        </p:nvSpPr>
        <p:spPr>
          <a:xfrm>
            <a:off x="255836" y="6356353"/>
            <a:ext cx="5147437" cy="3726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8078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8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 smtClean="0">
                <a:solidFill>
                  <a:srgbClr val="FF0000"/>
                </a:solidFill>
              </a:rPr>
              <a:t>Возможно применение Фондом </a:t>
            </a:r>
            <a:r>
              <a:rPr lang="ru-RU" sz="1600" b="1" dirty="0">
                <a:solidFill>
                  <a:srgbClr val="FF0000"/>
                </a:solidFill>
              </a:rPr>
              <a:t>«</a:t>
            </a:r>
            <a:r>
              <a:rPr lang="ru-RU" sz="1600" b="1" dirty="0" smtClean="0">
                <a:solidFill>
                  <a:srgbClr val="FF0000"/>
                </a:solidFill>
              </a:rPr>
              <a:t>Даму»</a:t>
            </a: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73379" y="1880722"/>
            <a:ext cx="2497666" cy="64234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(2) Источники потока денежных средств/Лизингополучатели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3073379" y="3055271"/>
            <a:ext cx="2497666" cy="64234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(1) Инициатор </a:t>
            </a:r>
            <a:r>
              <a:rPr lang="ru-RU" sz="1100" dirty="0" err="1" smtClean="0">
                <a:solidFill>
                  <a:schemeClr val="tx1"/>
                </a:solidFill>
              </a:rPr>
              <a:t>секьюритизации</a:t>
            </a:r>
            <a:r>
              <a:rPr lang="ru-RU" sz="1100" dirty="0" smtClean="0">
                <a:solidFill>
                  <a:schemeClr val="tx1"/>
                </a:solidFill>
              </a:rPr>
              <a:t>/Эмитент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3073379" y="4308338"/>
            <a:ext cx="2497666" cy="64234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(3) Специально созданная компания для осуществления </a:t>
            </a:r>
            <a:r>
              <a:rPr lang="ru-RU" sz="1100" dirty="0" err="1" smtClean="0">
                <a:solidFill>
                  <a:schemeClr val="tx1"/>
                </a:solidFill>
              </a:rPr>
              <a:t>секьюритизации</a:t>
            </a:r>
            <a:r>
              <a:rPr lang="ru-RU" sz="1100" dirty="0" smtClean="0">
                <a:solidFill>
                  <a:schemeClr val="tx1"/>
                </a:solidFill>
              </a:rPr>
              <a:t> (СЮЛ) выпуск облигаций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3073378" y="5493672"/>
            <a:ext cx="2497666" cy="50072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Инвесторы</a:t>
            </a:r>
            <a:endParaRPr lang="ru-RU" sz="1100" dirty="0">
              <a:solidFill>
                <a:schemeClr val="tx1"/>
              </a:solidFill>
            </a:endParaRPr>
          </a:p>
        </p:txBody>
      </p:sp>
      <p:grpSp>
        <p:nvGrpSpPr>
          <p:cNvPr id="65" name="Группа 64"/>
          <p:cNvGrpSpPr/>
          <p:nvPr/>
        </p:nvGrpSpPr>
        <p:grpSpPr>
          <a:xfrm>
            <a:off x="5178946" y="5268207"/>
            <a:ext cx="757658" cy="419256"/>
            <a:chOff x="2799399" y="5703355"/>
            <a:chExt cx="757658" cy="419256"/>
          </a:xfrm>
          <a:solidFill>
            <a:srgbClr val="C6E6A2"/>
          </a:solidFill>
        </p:grpSpPr>
        <p:sp>
          <p:nvSpPr>
            <p:cNvPr id="66" name="Shape 884"/>
            <p:cNvSpPr/>
            <p:nvPr/>
          </p:nvSpPr>
          <p:spPr>
            <a:xfrm>
              <a:off x="2799399" y="5785157"/>
              <a:ext cx="319561" cy="336908"/>
            </a:xfrm>
            <a:custGeom>
              <a:avLst/>
              <a:gdLst/>
              <a:ahLst/>
              <a:cxnLst/>
              <a:rect l="0" t="0" r="0" b="0"/>
              <a:pathLst>
                <a:path w="15290" h="16120" extrusionOk="0">
                  <a:moveTo>
                    <a:pt x="7645" y="1"/>
                  </a:moveTo>
                  <a:lnTo>
                    <a:pt x="7303" y="25"/>
                  </a:lnTo>
                  <a:lnTo>
                    <a:pt x="7010" y="98"/>
                  </a:lnTo>
                  <a:lnTo>
                    <a:pt x="6766" y="172"/>
                  </a:lnTo>
                  <a:lnTo>
                    <a:pt x="6546" y="294"/>
                  </a:lnTo>
                  <a:lnTo>
                    <a:pt x="6351" y="391"/>
                  </a:lnTo>
                  <a:lnTo>
                    <a:pt x="6204" y="538"/>
                  </a:lnTo>
                  <a:lnTo>
                    <a:pt x="6058" y="660"/>
                  </a:lnTo>
                  <a:lnTo>
                    <a:pt x="5960" y="782"/>
                  </a:lnTo>
                  <a:lnTo>
                    <a:pt x="5569" y="856"/>
                  </a:lnTo>
                  <a:lnTo>
                    <a:pt x="5203" y="978"/>
                  </a:lnTo>
                  <a:lnTo>
                    <a:pt x="4885" y="1149"/>
                  </a:lnTo>
                  <a:lnTo>
                    <a:pt x="4617" y="1320"/>
                  </a:lnTo>
                  <a:lnTo>
                    <a:pt x="4372" y="1539"/>
                  </a:lnTo>
                  <a:lnTo>
                    <a:pt x="4177" y="1759"/>
                  </a:lnTo>
                  <a:lnTo>
                    <a:pt x="4030" y="2028"/>
                  </a:lnTo>
                  <a:lnTo>
                    <a:pt x="3908" y="2296"/>
                  </a:lnTo>
                  <a:lnTo>
                    <a:pt x="3811" y="2565"/>
                  </a:lnTo>
                  <a:lnTo>
                    <a:pt x="3737" y="2834"/>
                  </a:lnTo>
                  <a:lnTo>
                    <a:pt x="3689" y="3127"/>
                  </a:lnTo>
                  <a:lnTo>
                    <a:pt x="3640" y="3420"/>
                  </a:lnTo>
                  <a:lnTo>
                    <a:pt x="3640" y="3713"/>
                  </a:lnTo>
                  <a:lnTo>
                    <a:pt x="3640" y="3982"/>
                  </a:lnTo>
                  <a:lnTo>
                    <a:pt x="3689" y="4495"/>
                  </a:lnTo>
                  <a:lnTo>
                    <a:pt x="3689" y="4519"/>
                  </a:lnTo>
                  <a:lnTo>
                    <a:pt x="3566" y="4568"/>
                  </a:lnTo>
                  <a:lnTo>
                    <a:pt x="3469" y="4666"/>
                  </a:lnTo>
                  <a:lnTo>
                    <a:pt x="3395" y="4812"/>
                  </a:lnTo>
                  <a:lnTo>
                    <a:pt x="3322" y="4983"/>
                  </a:lnTo>
                  <a:lnTo>
                    <a:pt x="3273" y="5178"/>
                  </a:lnTo>
                  <a:lnTo>
                    <a:pt x="3249" y="5398"/>
                  </a:lnTo>
                  <a:lnTo>
                    <a:pt x="3224" y="5642"/>
                  </a:lnTo>
                  <a:lnTo>
                    <a:pt x="3249" y="5887"/>
                  </a:lnTo>
                  <a:lnTo>
                    <a:pt x="3298" y="6155"/>
                  </a:lnTo>
                  <a:lnTo>
                    <a:pt x="3347" y="6400"/>
                  </a:lnTo>
                  <a:lnTo>
                    <a:pt x="3444" y="6619"/>
                  </a:lnTo>
                  <a:lnTo>
                    <a:pt x="3542" y="6790"/>
                  </a:lnTo>
                  <a:lnTo>
                    <a:pt x="3640" y="6961"/>
                  </a:lnTo>
                  <a:lnTo>
                    <a:pt x="3762" y="7059"/>
                  </a:lnTo>
                  <a:lnTo>
                    <a:pt x="3884" y="7132"/>
                  </a:lnTo>
                  <a:lnTo>
                    <a:pt x="4030" y="7132"/>
                  </a:lnTo>
                  <a:lnTo>
                    <a:pt x="4104" y="7108"/>
                  </a:lnTo>
                  <a:lnTo>
                    <a:pt x="4275" y="7523"/>
                  </a:lnTo>
                  <a:lnTo>
                    <a:pt x="4494" y="7889"/>
                  </a:lnTo>
                  <a:lnTo>
                    <a:pt x="4714" y="8256"/>
                  </a:lnTo>
                  <a:lnTo>
                    <a:pt x="4983" y="8598"/>
                  </a:lnTo>
                  <a:lnTo>
                    <a:pt x="5252" y="8891"/>
                  </a:lnTo>
                  <a:lnTo>
                    <a:pt x="5545" y="9159"/>
                  </a:lnTo>
                  <a:lnTo>
                    <a:pt x="5862" y="9404"/>
                  </a:lnTo>
                  <a:lnTo>
                    <a:pt x="6180" y="9623"/>
                  </a:lnTo>
                  <a:lnTo>
                    <a:pt x="6180" y="10698"/>
                  </a:lnTo>
                  <a:lnTo>
                    <a:pt x="5667" y="10747"/>
                  </a:lnTo>
                  <a:lnTo>
                    <a:pt x="5081" y="10845"/>
                  </a:lnTo>
                  <a:lnTo>
                    <a:pt x="4519" y="10967"/>
                  </a:lnTo>
                  <a:lnTo>
                    <a:pt x="3957" y="11089"/>
                  </a:lnTo>
                  <a:lnTo>
                    <a:pt x="3420" y="11260"/>
                  </a:lnTo>
                  <a:lnTo>
                    <a:pt x="2931" y="11455"/>
                  </a:lnTo>
                  <a:lnTo>
                    <a:pt x="2467" y="11675"/>
                  </a:lnTo>
                  <a:lnTo>
                    <a:pt x="2028" y="11919"/>
                  </a:lnTo>
                  <a:lnTo>
                    <a:pt x="1637" y="12188"/>
                  </a:lnTo>
                  <a:lnTo>
                    <a:pt x="1271" y="12456"/>
                  </a:lnTo>
                  <a:lnTo>
                    <a:pt x="953" y="12774"/>
                  </a:lnTo>
                  <a:lnTo>
                    <a:pt x="684" y="13116"/>
                  </a:lnTo>
                  <a:lnTo>
                    <a:pt x="440" y="13458"/>
                  </a:lnTo>
                  <a:lnTo>
                    <a:pt x="269" y="13849"/>
                  </a:lnTo>
                  <a:lnTo>
                    <a:pt x="123" y="14239"/>
                  </a:lnTo>
                  <a:lnTo>
                    <a:pt x="49" y="14679"/>
                  </a:lnTo>
                  <a:lnTo>
                    <a:pt x="1" y="15119"/>
                  </a:lnTo>
                  <a:lnTo>
                    <a:pt x="49" y="15167"/>
                  </a:lnTo>
                  <a:lnTo>
                    <a:pt x="245" y="15265"/>
                  </a:lnTo>
                  <a:lnTo>
                    <a:pt x="416" y="15338"/>
                  </a:lnTo>
                  <a:lnTo>
                    <a:pt x="636" y="15436"/>
                  </a:lnTo>
                  <a:lnTo>
                    <a:pt x="904" y="15534"/>
                  </a:lnTo>
                  <a:lnTo>
                    <a:pt x="1271" y="15607"/>
                  </a:lnTo>
                  <a:lnTo>
                    <a:pt x="1710" y="15705"/>
                  </a:lnTo>
                  <a:lnTo>
                    <a:pt x="2223" y="15802"/>
                  </a:lnTo>
                  <a:lnTo>
                    <a:pt x="2834" y="15876"/>
                  </a:lnTo>
                  <a:lnTo>
                    <a:pt x="3566" y="15973"/>
                  </a:lnTo>
                  <a:lnTo>
                    <a:pt x="4397" y="16022"/>
                  </a:lnTo>
                  <a:lnTo>
                    <a:pt x="5325" y="16071"/>
                  </a:lnTo>
                  <a:lnTo>
                    <a:pt x="6399" y="16096"/>
                  </a:lnTo>
                  <a:lnTo>
                    <a:pt x="7621" y="16120"/>
                  </a:lnTo>
                  <a:lnTo>
                    <a:pt x="8817" y="16096"/>
                  </a:lnTo>
                  <a:lnTo>
                    <a:pt x="9892" y="16071"/>
                  </a:lnTo>
                  <a:lnTo>
                    <a:pt x="10844" y="16022"/>
                  </a:lnTo>
                  <a:lnTo>
                    <a:pt x="11675" y="15973"/>
                  </a:lnTo>
                  <a:lnTo>
                    <a:pt x="12408" y="15876"/>
                  </a:lnTo>
                  <a:lnTo>
                    <a:pt x="13018" y="15802"/>
                  </a:lnTo>
                  <a:lnTo>
                    <a:pt x="13555" y="15705"/>
                  </a:lnTo>
                  <a:lnTo>
                    <a:pt x="13995" y="15607"/>
                  </a:lnTo>
                  <a:lnTo>
                    <a:pt x="14361" y="15534"/>
                  </a:lnTo>
                  <a:lnTo>
                    <a:pt x="14654" y="15436"/>
                  </a:lnTo>
                  <a:lnTo>
                    <a:pt x="14874" y="15338"/>
                  </a:lnTo>
                  <a:lnTo>
                    <a:pt x="15045" y="15265"/>
                  </a:lnTo>
                  <a:lnTo>
                    <a:pt x="15216" y="15167"/>
                  </a:lnTo>
                  <a:lnTo>
                    <a:pt x="15289" y="15119"/>
                  </a:lnTo>
                  <a:lnTo>
                    <a:pt x="15241" y="14655"/>
                  </a:lnTo>
                  <a:lnTo>
                    <a:pt x="15167" y="14215"/>
                  </a:lnTo>
                  <a:lnTo>
                    <a:pt x="15045" y="13800"/>
                  </a:lnTo>
                  <a:lnTo>
                    <a:pt x="14874" y="13409"/>
                  </a:lnTo>
                  <a:lnTo>
                    <a:pt x="14630" y="13043"/>
                  </a:lnTo>
                  <a:lnTo>
                    <a:pt x="14361" y="12701"/>
                  </a:lnTo>
                  <a:lnTo>
                    <a:pt x="14044" y="12408"/>
                  </a:lnTo>
                  <a:lnTo>
                    <a:pt x="13678" y="12115"/>
                  </a:lnTo>
                  <a:lnTo>
                    <a:pt x="13287" y="11846"/>
                  </a:lnTo>
                  <a:lnTo>
                    <a:pt x="12847" y="11626"/>
                  </a:lnTo>
                  <a:lnTo>
                    <a:pt x="12359" y="11406"/>
                  </a:lnTo>
                  <a:lnTo>
                    <a:pt x="11846" y="11235"/>
                  </a:lnTo>
                  <a:lnTo>
                    <a:pt x="11284" y="11064"/>
                  </a:lnTo>
                  <a:lnTo>
                    <a:pt x="10698" y="10942"/>
                  </a:lnTo>
                  <a:lnTo>
                    <a:pt x="10063" y="10820"/>
                  </a:lnTo>
                  <a:lnTo>
                    <a:pt x="9428" y="10747"/>
                  </a:lnTo>
                  <a:lnTo>
                    <a:pt x="9110" y="10722"/>
                  </a:lnTo>
                  <a:lnTo>
                    <a:pt x="9110" y="9623"/>
                  </a:lnTo>
                  <a:lnTo>
                    <a:pt x="9428" y="9404"/>
                  </a:lnTo>
                  <a:lnTo>
                    <a:pt x="9745" y="9159"/>
                  </a:lnTo>
                  <a:lnTo>
                    <a:pt x="10039" y="8891"/>
                  </a:lnTo>
                  <a:lnTo>
                    <a:pt x="10332" y="8598"/>
                  </a:lnTo>
                  <a:lnTo>
                    <a:pt x="10576" y="8256"/>
                  </a:lnTo>
                  <a:lnTo>
                    <a:pt x="10796" y="7889"/>
                  </a:lnTo>
                  <a:lnTo>
                    <a:pt x="11015" y="7523"/>
                  </a:lnTo>
                  <a:lnTo>
                    <a:pt x="11186" y="7108"/>
                  </a:lnTo>
                  <a:lnTo>
                    <a:pt x="11260" y="7132"/>
                  </a:lnTo>
                  <a:lnTo>
                    <a:pt x="11406" y="7132"/>
                  </a:lnTo>
                  <a:lnTo>
                    <a:pt x="11528" y="7059"/>
                  </a:lnTo>
                  <a:lnTo>
                    <a:pt x="11650" y="6961"/>
                  </a:lnTo>
                  <a:lnTo>
                    <a:pt x="11748" y="6790"/>
                  </a:lnTo>
                  <a:lnTo>
                    <a:pt x="11846" y="6619"/>
                  </a:lnTo>
                  <a:lnTo>
                    <a:pt x="11944" y="6400"/>
                  </a:lnTo>
                  <a:lnTo>
                    <a:pt x="11992" y="6155"/>
                  </a:lnTo>
                  <a:lnTo>
                    <a:pt x="12041" y="5887"/>
                  </a:lnTo>
                  <a:lnTo>
                    <a:pt x="12066" y="5642"/>
                  </a:lnTo>
                  <a:lnTo>
                    <a:pt x="12041" y="5398"/>
                  </a:lnTo>
                  <a:lnTo>
                    <a:pt x="12017" y="5203"/>
                  </a:lnTo>
                  <a:lnTo>
                    <a:pt x="11968" y="5007"/>
                  </a:lnTo>
                  <a:lnTo>
                    <a:pt x="11919" y="4836"/>
                  </a:lnTo>
                  <a:lnTo>
                    <a:pt x="11846" y="4690"/>
                  </a:lnTo>
                  <a:lnTo>
                    <a:pt x="11748" y="4592"/>
                  </a:lnTo>
                  <a:lnTo>
                    <a:pt x="11626" y="4519"/>
                  </a:lnTo>
                  <a:lnTo>
                    <a:pt x="11699" y="4153"/>
                  </a:lnTo>
                  <a:lnTo>
                    <a:pt x="11724" y="3811"/>
                  </a:lnTo>
                  <a:lnTo>
                    <a:pt x="11724" y="3493"/>
                  </a:lnTo>
                  <a:lnTo>
                    <a:pt x="11724" y="3200"/>
                  </a:lnTo>
                  <a:lnTo>
                    <a:pt x="11699" y="2907"/>
                  </a:lnTo>
                  <a:lnTo>
                    <a:pt x="11650" y="2638"/>
                  </a:lnTo>
                  <a:lnTo>
                    <a:pt x="11577" y="2394"/>
                  </a:lnTo>
                  <a:lnTo>
                    <a:pt x="11504" y="2150"/>
                  </a:lnTo>
                  <a:lnTo>
                    <a:pt x="11406" y="1930"/>
                  </a:lnTo>
                  <a:lnTo>
                    <a:pt x="11309" y="1710"/>
                  </a:lnTo>
                  <a:lnTo>
                    <a:pt x="11186" y="1515"/>
                  </a:lnTo>
                  <a:lnTo>
                    <a:pt x="11040" y="1344"/>
                  </a:lnTo>
                  <a:lnTo>
                    <a:pt x="10893" y="1173"/>
                  </a:lnTo>
                  <a:lnTo>
                    <a:pt x="10747" y="1026"/>
                  </a:lnTo>
                  <a:lnTo>
                    <a:pt x="10429" y="758"/>
                  </a:lnTo>
                  <a:lnTo>
                    <a:pt x="10063" y="562"/>
                  </a:lnTo>
                  <a:lnTo>
                    <a:pt x="9697" y="367"/>
                  </a:lnTo>
                  <a:lnTo>
                    <a:pt x="9330" y="245"/>
                  </a:lnTo>
                  <a:lnTo>
                    <a:pt x="8964" y="147"/>
                  </a:lnTo>
                  <a:lnTo>
                    <a:pt x="8598" y="74"/>
                  </a:lnTo>
                  <a:lnTo>
                    <a:pt x="8256" y="25"/>
                  </a:lnTo>
                  <a:lnTo>
                    <a:pt x="793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7" name="Shape 884"/>
            <p:cNvSpPr/>
            <p:nvPr/>
          </p:nvSpPr>
          <p:spPr>
            <a:xfrm>
              <a:off x="3237496" y="5785703"/>
              <a:ext cx="319561" cy="336908"/>
            </a:xfrm>
            <a:custGeom>
              <a:avLst/>
              <a:gdLst/>
              <a:ahLst/>
              <a:cxnLst/>
              <a:rect l="0" t="0" r="0" b="0"/>
              <a:pathLst>
                <a:path w="15290" h="16120" extrusionOk="0">
                  <a:moveTo>
                    <a:pt x="7645" y="1"/>
                  </a:moveTo>
                  <a:lnTo>
                    <a:pt x="7303" y="25"/>
                  </a:lnTo>
                  <a:lnTo>
                    <a:pt x="7010" y="98"/>
                  </a:lnTo>
                  <a:lnTo>
                    <a:pt x="6766" y="172"/>
                  </a:lnTo>
                  <a:lnTo>
                    <a:pt x="6546" y="294"/>
                  </a:lnTo>
                  <a:lnTo>
                    <a:pt x="6351" y="391"/>
                  </a:lnTo>
                  <a:lnTo>
                    <a:pt x="6204" y="538"/>
                  </a:lnTo>
                  <a:lnTo>
                    <a:pt x="6058" y="660"/>
                  </a:lnTo>
                  <a:lnTo>
                    <a:pt x="5960" y="782"/>
                  </a:lnTo>
                  <a:lnTo>
                    <a:pt x="5569" y="856"/>
                  </a:lnTo>
                  <a:lnTo>
                    <a:pt x="5203" y="978"/>
                  </a:lnTo>
                  <a:lnTo>
                    <a:pt x="4885" y="1149"/>
                  </a:lnTo>
                  <a:lnTo>
                    <a:pt x="4617" y="1320"/>
                  </a:lnTo>
                  <a:lnTo>
                    <a:pt x="4372" y="1539"/>
                  </a:lnTo>
                  <a:lnTo>
                    <a:pt x="4177" y="1759"/>
                  </a:lnTo>
                  <a:lnTo>
                    <a:pt x="4030" y="2028"/>
                  </a:lnTo>
                  <a:lnTo>
                    <a:pt x="3908" y="2296"/>
                  </a:lnTo>
                  <a:lnTo>
                    <a:pt x="3811" y="2565"/>
                  </a:lnTo>
                  <a:lnTo>
                    <a:pt x="3737" y="2834"/>
                  </a:lnTo>
                  <a:lnTo>
                    <a:pt x="3689" y="3127"/>
                  </a:lnTo>
                  <a:lnTo>
                    <a:pt x="3640" y="3420"/>
                  </a:lnTo>
                  <a:lnTo>
                    <a:pt x="3640" y="3713"/>
                  </a:lnTo>
                  <a:lnTo>
                    <a:pt x="3640" y="3982"/>
                  </a:lnTo>
                  <a:lnTo>
                    <a:pt x="3689" y="4495"/>
                  </a:lnTo>
                  <a:lnTo>
                    <a:pt x="3689" y="4519"/>
                  </a:lnTo>
                  <a:lnTo>
                    <a:pt x="3566" y="4568"/>
                  </a:lnTo>
                  <a:lnTo>
                    <a:pt x="3469" y="4666"/>
                  </a:lnTo>
                  <a:lnTo>
                    <a:pt x="3395" y="4812"/>
                  </a:lnTo>
                  <a:lnTo>
                    <a:pt x="3322" y="4983"/>
                  </a:lnTo>
                  <a:lnTo>
                    <a:pt x="3273" y="5178"/>
                  </a:lnTo>
                  <a:lnTo>
                    <a:pt x="3249" y="5398"/>
                  </a:lnTo>
                  <a:lnTo>
                    <a:pt x="3224" y="5642"/>
                  </a:lnTo>
                  <a:lnTo>
                    <a:pt x="3249" y="5887"/>
                  </a:lnTo>
                  <a:lnTo>
                    <a:pt x="3298" y="6155"/>
                  </a:lnTo>
                  <a:lnTo>
                    <a:pt x="3347" y="6400"/>
                  </a:lnTo>
                  <a:lnTo>
                    <a:pt x="3444" y="6619"/>
                  </a:lnTo>
                  <a:lnTo>
                    <a:pt x="3542" y="6790"/>
                  </a:lnTo>
                  <a:lnTo>
                    <a:pt x="3640" y="6961"/>
                  </a:lnTo>
                  <a:lnTo>
                    <a:pt x="3762" y="7059"/>
                  </a:lnTo>
                  <a:lnTo>
                    <a:pt x="3884" y="7132"/>
                  </a:lnTo>
                  <a:lnTo>
                    <a:pt x="4030" y="7132"/>
                  </a:lnTo>
                  <a:lnTo>
                    <a:pt x="4104" y="7108"/>
                  </a:lnTo>
                  <a:lnTo>
                    <a:pt x="4275" y="7523"/>
                  </a:lnTo>
                  <a:lnTo>
                    <a:pt x="4494" y="7889"/>
                  </a:lnTo>
                  <a:lnTo>
                    <a:pt x="4714" y="8256"/>
                  </a:lnTo>
                  <a:lnTo>
                    <a:pt x="4983" y="8598"/>
                  </a:lnTo>
                  <a:lnTo>
                    <a:pt x="5252" y="8891"/>
                  </a:lnTo>
                  <a:lnTo>
                    <a:pt x="5545" y="9159"/>
                  </a:lnTo>
                  <a:lnTo>
                    <a:pt x="5862" y="9404"/>
                  </a:lnTo>
                  <a:lnTo>
                    <a:pt x="6180" y="9623"/>
                  </a:lnTo>
                  <a:lnTo>
                    <a:pt x="6180" y="10698"/>
                  </a:lnTo>
                  <a:lnTo>
                    <a:pt x="5667" y="10747"/>
                  </a:lnTo>
                  <a:lnTo>
                    <a:pt x="5081" y="10845"/>
                  </a:lnTo>
                  <a:lnTo>
                    <a:pt x="4519" y="10967"/>
                  </a:lnTo>
                  <a:lnTo>
                    <a:pt x="3957" y="11089"/>
                  </a:lnTo>
                  <a:lnTo>
                    <a:pt x="3420" y="11260"/>
                  </a:lnTo>
                  <a:lnTo>
                    <a:pt x="2931" y="11455"/>
                  </a:lnTo>
                  <a:lnTo>
                    <a:pt x="2467" y="11675"/>
                  </a:lnTo>
                  <a:lnTo>
                    <a:pt x="2028" y="11919"/>
                  </a:lnTo>
                  <a:lnTo>
                    <a:pt x="1637" y="12188"/>
                  </a:lnTo>
                  <a:lnTo>
                    <a:pt x="1271" y="12456"/>
                  </a:lnTo>
                  <a:lnTo>
                    <a:pt x="953" y="12774"/>
                  </a:lnTo>
                  <a:lnTo>
                    <a:pt x="684" y="13116"/>
                  </a:lnTo>
                  <a:lnTo>
                    <a:pt x="440" y="13458"/>
                  </a:lnTo>
                  <a:lnTo>
                    <a:pt x="269" y="13849"/>
                  </a:lnTo>
                  <a:lnTo>
                    <a:pt x="123" y="14239"/>
                  </a:lnTo>
                  <a:lnTo>
                    <a:pt x="49" y="14679"/>
                  </a:lnTo>
                  <a:lnTo>
                    <a:pt x="1" y="15119"/>
                  </a:lnTo>
                  <a:lnTo>
                    <a:pt x="49" y="15167"/>
                  </a:lnTo>
                  <a:lnTo>
                    <a:pt x="245" y="15265"/>
                  </a:lnTo>
                  <a:lnTo>
                    <a:pt x="416" y="15338"/>
                  </a:lnTo>
                  <a:lnTo>
                    <a:pt x="636" y="15436"/>
                  </a:lnTo>
                  <a:lnTo>
                    <a:pt x="904" y="15534"/>
                  </a:lnTo>
                  <a:lnTo>
                    <a:pt x="1271" y="15607"/>
                  </a:lnTo>
                  <a:lnTo>
                    <a:pt x="1710" y="15705"/>
                  </a:lnTo>
                  <a:lnTo>
                    <a:pt x="2223" y="15802"/>
                  </a:lnTo>
                  <a:lnTo>
                    <a:pt x="2834" y="15876"/>
                  </a:lnTo>
                  <a:lnTo>
                    <a:pt x="3566" y="15973"/>
                  </a:lnTo>
                  <a:lnTo>
                    <a:pt x="4397" y="16022"/>
                  </a:lnTo>
                  <a:lnTo>
                    <a:pt x="5325" y="16071"/>
                  </a:lnTo>
                  <a:lnTo>
                    <a:pt x="6399" y="16096"/>
                  </a:lnTo>
                  <a:lnTo>
                    <a:pt x="7621" y="16120"/>
                  </a:lnTo>
                  <a:lnTo>
                    <a:pt x="8817" y="16096"/>
                  </a:lnTo>
                  <a:lnTo>
                    <a:pt x="9892" y="16071"/>
                  </a:lnTo>
                  <a:lnTo>
                    <a:pt x="10844" y="16022"/>
                  </a:lnTo>
                  <a:lnTo>
                    <a:pt x="11675" y="15973"/>
                  </a:lnTo>
                  <a:lnTo>
                    <a:pt x="12408" y="15876"/>
                  </a:lnTo>
                  <a:lnTo>
                    <a:pt x="13018" y="15802"/>
                  </a:lnTo>
                  <a:lnTo>
                    <a:pt x="13555" y="15705"/>
                  </a:lnTo>
                  <a:lnTo>
                    <a:pt x="13995" y="15607"/>
                  </a:lnTo>
                  <a:lnTo>
                    <a:pt x="14361" y="15534"/>
                  </a:lnTo>
                  <a:lnTo>
                    <a:pt x="14654" y="15436"/>
                  </a:lnTo>
                  <a:lnTo>
                    <a:pt x="14874" y="15338"/>
                  </a:lnTo>
                  <a:lnTo>
                    <a:pt x="15045" y="15265"/>
                  </a:lnTo>
                  <a:lnTo>
                    <a:pt x="15216" y="15167"/>
                  </a:lnTo>
                  <a:lnTo>
                    <a:pt x="15289" y="15119"/>
                  </a:lnTo>
                  <a:lnTo>
                    <a:pt x="15241" y="14655"/>
                  </a:lnTo>
                  <a:lnTo>
                    <a:pt x="15167" y="14215"/>
                  </a:lnTo>
                  <a:lnTo>
                    <a:pt x="15045" y="13800"/>
                  </a:lnTo>
                  <a:lnTo>
                    <a:pt x="14874" y="13409"/>
                  </a:lnTo>
                  <a:lnTo>
                    <a:pt x="14630" y="13043"/>
                  </a:lnTo>
                  <a:lnTo>
                    <a:pt x="14361" y="12701"/>
                  </a:lnTo>
                  <a:lnTo>
                    <a:pt x="14044" y="12408"/>
                  </a:lnTo>
                  <a:lnTo>
                    <a:pt x="13678" y="12115"/>
                  </a:lnTo>
                  <a:lnTo>
                    <a:pt x="13287" y="11846"/>
                  </a:lnTo>
                  <a:lnTo>
                    <a:pt x="12847" y="11626"/>
                  </a:lnTo>
                  <a:lnTo>
                    <a:pt x="12359" y="11406"/>
                  </a:lnTo>
                  <a:lnTo>
                    <a:pt x="11846" y="11235"/>
                  </a:lnTo>
                  <a:lnTo>
                    <a:pt x="11284" y="11064"/>
                  </a:lnTo>
                  <a:lnTo>
                    <a:pt x="10698" y="10942"/>
                  </a:lnTo>
                  <a:lnTo>
                    <a:pt x="10063" y="10820"/>
                  </a:lnTo>
                  <a:lnTo>
                    <a:pt x="9428" y="10747"/>
                  </a:lnTo>
                  <a:lnTo>
                    <a:pt x="9110" y="10722"/>
                  </a:lnTo>
                  <a:lnTo>
                    <a:pt x="9110" y="9623"/>
                  </a:lnTo>
                  <a:lnTo>
                    <a:pt x="9428" y="9404"/>
                  </a:lnTo>
                  <a:lnTo>
                    <a:pt x="9745" y="9159"/>
                  </a:lnTo>
                  <a:lnTo>
                    <a:pt x="10039" y="8891"/>
                  </a:lnTo>
                  <a:lnTo>
                    <a:pt x="10332" y="8598"/>
                  </a:lnTo>
                  <a:lnTo>
                    <a:pt x="10576" y="8256"/>
                  </a:lnTo>
                  <a:lnTo>
                    <a:pt x="10796" y="7889"/>
                  </a:lnTo>
                  <a:lnTo>
                    <a:pt x="11015" y="7523"/>
                  </a:lnTo>
                  <a:lnTo>
                    <a:pt x="11186" y="7108"/>
                  </a:lnTo>
                  <a:lnTo>
                    <a:pt x="11260" y="7132"/>
                  </a:lnTo>
                  <a:lnTo>
                    <a:pt x="11406" y="7132"/>
                  </a:lnTo>
                  <a:lnTo>
                    <a:pt x="11528" y="7059"/>
                  </a:lnTo>
                  <a:lnTo>
                    <a:pt x="11650" y="6961"/>
                  </a:lnTo>
                  <a:lnTo>
                    <a:pt x="11748" y="6790"/>
                  </a:lnTo>
                  <a:lnTo>
                    <a:pt x="11846" y="6619"/>
                  </a:lnTo>
                  <a:lnTo>
                    <a:pt x="11944" y="6400"/>
                  </a:lnTo>
                  <a:lnTo>
                    <a:pt x="11992" y="6155"/>
                  </a:lnTo>
                  <a:lnTo>
                    <a:pt x="12041" y="5887"/>
                  </a:lnTo>
                  <a:lnTo>
                    <a:pt x="12066" y="5642"/>
                  </a:lnTo>
                  <a:lnTo>
                    <a:pt x="12041" y="5398"/>
                  </a:lnTo>
                  <a:lnTo>
                    <a:pt x="12017" y="5203"/>
                  </a:lnTo>
                  <a:lnTo>
                    <a:pt x="11968" y="5007"/>
                  </a:lnTo>
                  <a:lnTo>
                    <a:pt x="11919" y="4836"/>
                  </a:lnTo>
                  <a:lnTo>
                    <a:pt x="11846" y="4690"/>
                  </a:lnTo>
                  <a:lnTo>
                    <a:pt x="11748" y="4592"/>
                  </a:lnTo>
                  <a:lnTo>
                    <a:pt x="11626" y="4519"/>
                  </a:lnTo>
                  <a:lnTo>
                    <a:pt x="11699" y="4153"/>
                  </a:lnTo>
                  <a:lnTo>
                    <a:pt x="11724" y="3811"/>
                  </a:lnTo>
                  <a:lnTo>
                    <a:pt x="11724" y="3493"/>
                  </a:lnTo>
                  <a:lnTo>
                    <a:pt x="11724" y="3200"/>
                  </a:lnTo>
                  <a:lnTo>
                    <a:pt x="11699" y="2907"/>
                  </a:lnTo>
                  <a:lnTo>
                    <a:pt x="11650" y="2638"/>
                  </a:lnTo>
                  <a:lnTo>
                    <a:pt x="11577" y="2394"/>
                  </a:lnTo>
                  <a:lnTo>
                    <a:pt x="11504" y="2150"/>
                  </a:lnTo>
                  <a:lnTo>
                    <a:pt x="11406" y="1930"/>
                  </a:lnTo>
                  <a:lnTo>
                    <a:pt x="11309" y="1710"/>
                  </a:lnTo>
                  <a:lnTo>
                    <a:pt x="11186" y="1515"/>
                  </a:lnTo>
                  <a:lnTo>
                    <a:pt x="11040" y="1344"/>
                  </a:lnTo>
                  <a:lnTo>
                    <a:pt x="10893" y="1173"/>
                  </a:lnTo>
                  <a:lnTo>
                    <a:pt x="10747" y="1026"/>
                  </a:lnTo>
                  <a:lnTo>
                    <a:pt x="10429" y="758"/>
                  </a:lnTo>
                  <a:lnTo>
                    <a:pt x="10063" y="562"/>
                  </a:lnTo>
                  <a:lnTo>
                    <a:pt x="9697" y="367"/>
                  </a:lnTo>
                  <a:lnTo>
                    <a:pt x="9330" y="245"/>
                  </a:lnTo>
                  <a:lnTo>
                    <a:pt x="8964" y="147"/>
                  </a:lnTo>
                  <a:lnTo>
                    <a:pt x="8598" y="74"/>
                  </a:lnTo>
                  <a:lnTo>
                    <a:pt x="8256" y="25"/>
                  </a:lnTo>
                  <a:lnTo>
                    <a:pt x="793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8" name="Shape 884"/>
            <p:cNvSpPr/>
            <p:nvPr/>
          </p:nvSpPr>
          <p:spPr>
            <a:xfrm>
              <a:off x="3018447" y="5703355"/>
              <a:ext cx="319561" cy="336908"/>
            </a:xfrm>
            <a:custGeom>
              <a:avLst/>
              <a:gdLst/>
              <a:ahLst/>
              <a:cxnLst/>
              <a:rect l="0" t="0" r="0" b="0"/>
              <a:pathLst>
                <a:path w="15290" h="16120" extrusionOk="0">
                  <a:moveTo>
                    <a:pt x="7645" y="1"/>
                  </a:moveTo>
                  <a:lnTo>
                    <a:pt x="7303" y="25"/>
                  </a:lnTo>
                  <a:lnTo>
                    <a:pt x="7010" y="98"/>
                  </a:lnTo>
                  <a:lnTo>
                    <a:pt x="6766" y="172"/>
                  </a:lnTo>
                  <a:lnTo>
                    <a:pt x="6546" y="294"/>
                  </a:lnTo>
                  <a:lnTo>
                    <a:pt x="6351" y="391"/>
                  </a:lnTo>
                  <a:lnTo>
                    <a:pt x="6204" y="538"/>
                  </a:lnTo>
                  <a:lnTo>
                    <a:pt x="6058" y="660"/>
                  </a:lnTo>
                  <a:lnTo>
                    <a:pt x="5960" y="782"/>
                  </a:lnTo>
                  <a:lnTo>
                    <a:pt x="5569" y="856"/>
                  </a:lnTo>
                  <a:lnTo>
                    <a:pt x="5203" y="978"/>
                  </a:lnTo>
                  <a:lnTo>
                    <a:pt x="4885" y="1149"/>
                  </a:lnTo>
                  <a:lnTo>
                    <a:pt x="4617" y="1320"/>
                  </a:lnTo>
                  <a:lnTo>
                    <a:pt x="4372" y="1539"/>
                  </a:lnTo>
                  <a:lnTo>
                    <a:pt x="4177" y="1759"/>
                  </a:lnTo>
                  <a:lnTo>
                    <a:pt x="4030" y="2028"/>
                  </a:lnTo>
                  <a:lnTo>
                    <a:pt x="3908" y="2296"/>
                  </a:lnTo>
                  <a:lnTo>
                    <a:pt x="3811" y="2565"/>
                  </a:lnTo>
                  <a:lnTo>
                    <a:pt x="3737" y="2834"/>
                  </a:lnTo>
                  <a:lnTo>
                    <a:pt x="3689" y="3127"/>
                  </a:lnTo>
                  <a:lnTo>
                    <a:pt x="3640" y="3420"/>
                  </a:lnTo>
                  <a:lnTo>
                    <a:pt x="3640" y="3713"/>
                  </a:lnTo>
                  <a:lnTo>
                    <a:pt x="3640" y="3982"/>
                  </a:lnTo>
                  <a:lnTo>
                    <a:pt x="3689" y="4495"/>
                  </a:lnTo>
                  <a:lnTo>
                    <a:pt x="3689" y="4519"/>
                  </a:lnTo>
                  <a:lnTo>
                    <a:pt x="3566" y="4568"/>
                  </a:lnTo>
                  <a:lnTo>
                    <a:pt x="3469" y="4666"/>
                  </a:lnTo>
                  <a:lnTo>
                    <a:pt x="3395" y="4812"/>
                  </a:lnTo>
                  <a:lnTo>
                    <a:pt x="3322" y="4983"/>
                  </a:lnTo>
                  <a:lnTo>
                    <a:pt x="3273" y="5178"/>
                  </a:lnTo>
                  <a:lnTo>
                    <a:pt x="3249" y="5398"/>
                  </a:lnTo>
                  <a:lnTo>
                    <a:pt x="3224" y="5642"/>
                  </a:lnTo>
                  <a:lnTo>
                    <a:pt x="3249" y="5887"/>
                  </a:lnTo>
                  <a:lnTo>
                    <a:pt x="3298" y="6155"/>
                  </a:lnTo>
                  <a:lnTo>
                    <a:pt x="3347" y="6400"/>
                  </a:lnTo>
                  <a:lnTo>
                    <a:pt x="3444" y="6619"/>
                  </a:lnTo>
                  <a:lnTo>
                    <a:pt x="3542" y="6790"/>
                  </a:lnTo>
                  <a:lnTo>
                    <a:pt x="3640" y="6961"/>
                  </a:lnTo>
                  <a:lnTo>
                    <a:pt x="3762" y="7059"/>
                  </a:lnTo>
                  <a:lnTo>
                    <a:pt x="3884" y="7132"/>
                  </a:lnTo>
                  <a:lnTo>
                    <a:pt x="4030" y="7132"/>
                  </a:lnTo>
                  <a:lnTo>
                    <a:pt x="4104" y="7108"/>
                  </a:lnTo>
                  <a:lnTo>
                    <a:pt x="4275" y="7523"/>
                  </a:lnTo>
                  <a:lnTo>
                    <a:pt x="4494" y="7889"/>
                  </a:lnTo>
                  <a:lnTo>
                    <a:pt x="4714" y="8256"/>
                  </a:lnTo>
                  <a:lnTo>
                    <a:pt x="4983" y="8598"/>
                  </a:lnTo>
                  <a:lnTo>
                    <a:pt x="5252" y="8891"/>
                  </a:lnTo>
                  <a:lnTo>
                    <a:pt x="5545" y="9159"/>
                  </a:lnTo>
                  <a:lnTo>
                    <a:pt x="5862" y="9404"/>
                  </a:lnTo>
                  <a:lnTo>
                    <a:pt x="6180" y="9623"/>
                  </a:lnTo>
                  <a:lnTo>
                    <a:pt x="6180" y="10698"/>
                  </a:lnTo>
                  <a:lnTo>
                    <a:pt x="5667" y="10747"/>
                  </a:lnTo>
                  <a:lnTo>
                    <a:pt x="5081" y="10845"/>
                  </a:lnTo>
                  <a:lnTo>
                    <a:pt x="4519" y="10967"/>
                  </a:lnTo>
                  <a:lnTo>
                    <a:pt x="3957" y="11089"/>
                  </a:lnTo>
                  <a:lnTo>
                    <a:pt x="3420" y="11260"/>
                  </a:lnTo>
                  <a:lnTo>
                    <a:pt x="2931" y="11455"/>
                  </a:lnTo>
                  <a:lnTo>
                    <a:pt x="2467" y="11675"/>
                  </a:lnTo>
                  <a:lnTo>
                    <a:pt x="2028" y="11919"/>
                  </a:lnTo>
                  <a:lnTo>
                    <a:pt x="1637" y="12188"/>
                  </a:lnTo>
                  <a:lnTo>
                    <a:pt x="1271" y="12456"/>
                  </a:lnTo>
                  <a:lnTo>
                    <a:pt x="953" y="12774"/>
                  </a:lnTo>
                  <a:lnTo>
                    <a:pt x="684" y="13116"/>
                  </a:lnTo>
                  <a:lnTo>
                    <a:pt x="440" y="13458"/>
                  </a:lnTo>
                  <a:lnTo>
                    <a:pt x="269" y="13849"/>
                  </a:lnTo>
                  <a:lnTo>
                    <a:pt x="123" y="14239"/>
                  </a:lnTo>
                  <a:lnTo>
                    <a:pt x="49" y="14679"/>
                  </a:lnTo>
                  <a:lnTo>
                    <a:pt x="1" y="15119"/>
                  </a:lnTo>
                  <a:lnTo>
                    <a:pt x="49" y="15167"/>
                  </a:lnTo>
                  <a:lnTo>
                    <a:pt x="245" y="15265"/>
                  </a:lnTo>
                  <a:lnTo>
                    <a:pt x="416" y="15338"/>
                  </a:lnTo>
                  <a:lnTo>
                    <a:pt x="636" y="15436"/>
                  </a:lnTo>
                  <a:lnTo>
                    <a:pt x="904" y="15534"/>
                  </a:lnTo>
                  <a:lnTo>
                    <a:pt x="1271" y="15607"/>
                  </a:lnTo>
                  <a:lnTo>
                    <a:pt x="1710" y="15705"/>
                  </a:lnTo>
                  <a:lnTo>
                    <a:pt x="2223" y="15802"/>
                  </a:lnTo>
                  <a:lnTo>
                    <a:pt x="2834" y="15876"/>
                  </a:lnTo>
                  <a:lnTo>
                    <a:pt x="3566" y="15973"/>
                  </a:lnTo>
                  <a:lnTo>
                    <a:pt x="4397" y="16022"/>
                  </a:lnTo>
                  <a:lnTo>
                    <a:pt x="5325" y="16071"/>
                  </a:lnTo>
                  <a:lnTo>
                    <a:pt x="6399" y="16096"/>
                  </a:lnTo>
                  <a:lnTo>
                    <a:pt x="7621" y="16120"/>
                  </a:lnTo>
                  <a:lnTo>
                    <a:pt x="8817" y="16096"/>
                  </a:lnTo>
                  <a:lnTo>
                    <a:pt x="9892" y="16071"/>
                  </a:lnTo>
                  <a:lnTo>
                    <a:pt x="10844" y="16022"/>
                  </a:lnTo>
                  <a:lnTo>
                    <a:pt x="11675" y="15973"/>
                  </a:lnTo>
                  <a:lnTo>
                    <a:pt x="12408" y="15876"/>
                  </a:lnTo>
                  <a:lnTo>
                    <a:pt x="13018" y="15802"/>
                  </a:lnTo>
                  <a:lnTo>
                    <a:pt x="13555" y="15705"/>
                  </a:lnTo>
                  <a:lnTo>
                    <a:pt x="13995" y="15607"/>
                  </a:lnTo>
                  <a:lnTo>
                    <a:pt x="14361" y="15534"/>
                  </a:lnTo>
                  <a:lnTo>
                    <a:pt x="14654" y="15436"/>
                  </a:lnTo>
                  <a:lnTo>
                    <a:pt x="14874" y="15338"/>
                  </a:lnTo>
                  <a:lnTo>
                    <a:pt x="15045" y="15265"/>
                  </a:lnTo>
                  <a:lnTo>
                    <a:pt x="15216" y="15167"/>
                  </a:lnTo>
                  <a:lnTo>
                    <a:pt x="15289" y="15119"/>
                  </a:lnTo>
                  <a:lnTo>
                    <a:pt x="15241" y="14655"/>
                  </a:lnTo>
                  <a:lnTo>
                    <a:pt x="15167" y="14215"/>
                  </a:lnTo>
                  <a:lnTo>
                    <a:pt x="15045" y="13800"/>
                  </a:lnTo>
                  <a:lnTo>
                    <a:pt x="14874" y="13409"/>
                  </a:lnTo>
                  <a:lnTo>
                    <a:pt x="14630" y="13043"/>
                  </a:lnTo>
                  <a:lnTo>
                    <a:pt x="14361" y="12701"/>
                  </a:lnTo>
                  <a:lnTo>
                    <a:pt x="14044" y="12408"/>
                  </a:lnTo>
                  <a:lnTo>
                    <a:pt x="13678" y="12115"/>
                  </a:lnTo>
                  <a:lnTo>
                    <a:pt x="13287" y="11846"/>
                  </a:lnTo>
                  <a:lnTo>
                    <a:pt x="12847" y="11626"/>
                  </a:lnTo>
                  <a:lnTo>
                    <a:pt x="12359" y="11406"/>
                  </a:lnTo>
                  <a:lnTo>
                    <a:pt x="11846" y="11235"/>
                  </a:lnTo>
                  <a:lnTo>
                    <a:pt x="11284" y="11064"/>
                  </a:lnTo>
                  <a:lnTo>
                    <a:pt x="10698" y="10942"/>
                  </a:lnTo>
                  <a:lnTo>
                    <a:pt x="10063" y="10820"/>
                  </a:lnTo>
                  <a:lnTo>
                    <a:pt x="9428" y="10747"/>
                  </a:lnTo>
                  <a:lnTo>
                    <a:pt x="9110" y="10722"/>
                  </a:lnTo>
                  <a:lnTo>
                    <a:pt x="9110" y="9623"/>
                  </a:lnTo>
                  <a:lnTo>
                    <a:pt x="9428" y="9404"/>
                  </a:lnTo>
                  <a:lnTo>
                    <a:pt x="9745" y="9159"/>
                  </a:lnTo>
                  <a:lnTo>
                    <a:pt x="10039" y="8891"/>
                  </a:lnTo>
                  <a:lnTo>
                    <a:pt x="10332" y="8598"/>
                  </a:lnTo>
                  <a:lnTo>
                    <a:pt x="10576" y="8256"/>
                  </a:lnTo>
                  <a:lnTo>
                    <a:pt x="10796" y="7889"/>
                  </a:lnTo>
                  <a:lnTo>
                    <a:pt x="11015" y="7523"/>
                  </a:lnTo>
                  <a:lnTo>
                    <a:pt x="11186" y="7108"/>
                  </a:lnTo>
                  <a:lnTo>
                    <a:pt x="11260" y="7132"/>
                  </a:lnTo>
                  <a:lnTo>
                    <a:pt x="11406" y="7132"/>
                  </a:lnTo>
                  <a:lnTo>
                    <a:pt x="11528" y="7059"/>
                  </a:lnTo>
                  <a:lnTo>
                    <a:pt x="11650" y="6961"/>
                  </a:lnTo>
                  <a:lnTo>
                    <a:pt x="11748" y="6790"/>
                  </a:lnTo>
                  <a:lnTo>
                    <a:pt x="11846" y="6619"/>
                  </a:lnTo>
                  <a:lnTo>
                    <a:pt x="11944" y="6400"/>
                  </a:lnTo>
                  <a:lnTo>
                    <a:pt x="11992" y="6155"/>
                  </a:lnTo>
                  <a:lnTo>
                    <a:pt x="12041" y="5887"/>
                  </a:lnTo>
                  <a:lnTo>
                    <a:pt x="12066" y="5642"/>
                  </a:lnTo>
                  <a:lnTo>
                    <a:pt x="12041" y="5398"/>
                  </a:lnTo>
                  <a:lnTo>
                    <a:pt x="12017" y="5203"/>
                  </a:lnTo>
                  <a:lnTo>
                    <a:pt x="11968" y="5007"/>
                  </a:lnTo>
                  <a:lnTo>
                    <a:pt x="11919" y="4836"/>
                  </a:lnTo>
                  <a:lnTo>
                    <a:pt x="11846" y="4690"/>
                  </a:lnTo>
                  <a:lnTo>
                    <a:pt x="11748" y="4592"/>
                  </a:lnTo>
                  <a:lnTo>
                    <a:pt x="11626" y="4519"/>
                  </a:lnTo>
                  <a:lnTo>
                    <a:pt x="11699" y="4153"/>
                  </a:lnTo>
                  <a:lnTo>
                    <a:pt x="11724" y="3811"/>
                  </a:lnTo>
                  <a:lnTo>
                    <a:pt x="11724" y="3493"/>
                  </a:lnTo>
                  <a:lnTo>
                    <a:pt x="11724" y="3200"/>
                  </a:lnTo>
                  <a:lnTo>
                    <a:pt x="11699" y="2907"/>
                  </a:lnTo>
                  <a:lnTo>
                    <a:pt x="11650" y="2638"/>
                  </a:lnTo>
                  <a:lnTo>
                    <a:pt x="11577" y="2394"/>
                  </a:lnTo>
                  <a:lnTo>
                    <a:pt x="11504" y="2150"/>
                  </a:lnTo>
                  <a:lnTo>
                    <a:pt x="11406" y="1930"/>
                  </a:lnTo>
                  <a:lnTo>
                    <a:pt x="11309" y="1710"/>
                  </a:lnTo>
                  <a:lnTo>
                    <a:pt x="11186" y="1515"/>
                  </a:lnTo>
                  <a:lnTo>
                    <a:pt x="11040" y="1344"/>
                  </a:lnTo>
                  <a:lnTo>
                    <a:pt x="10893" y="1173"/>
                  </a:lnTo>
                  <a:lnTo>
                    <a:pt x="10747" y="1026"/>
                  </a:lnTo>
                  <a:lnTo>
                    <a:pt x="10429" y="758"/>
                  </a:lnTo>
                  <a:lnTo>
                    <a:pt x="10063" y="562"/>
                  </a:lnTo>
                  <a:lnTo>
                    <a:pt x="9697" y="367"/>
                  </a:lnTo>
                  <a:lnTo>
                    <a:pt x="9330" y="245"/>
                  </a:lnTo>
                  <a:lnTo>
                    <a:pt x="8964" y="147"/>
                  </a:lnTo>
                  <a:lnTo>
                    <a:pt x="8598" y="74"/>
                  </a:lnTo>
                  <a:lnTo>
                    <a:pt x="8256" y="25"/>
                  </a:lnTo>
                  <a:lnTo>
                    <a:pt x="793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69" name="Прямоугольник 68"/>
          <p:cNvSpPr/>
          <p:nvPr/>
        </p:nvSpPr>
        <p:spPr>
          <a:xfrm>
            <a:off x="109561" y="3987166"/>
            <a:ext cx="2497666" cy="64234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Партнер по хеджированию</a:t>
            </a:r>
            <a:endParaRPr lang="ru-RU" sz="1100" dirty="0">
              <a:solidFill>
                <a:schemeClr val="tx1"/>
              </a:solidFill>
            </a:endParaRPr>
          </a:p>
        </p:txBody>
      </p:sp>
      <p:cxnSp>
        <p:nvCxnSpPr>
          <p:cNvPr id="11" name="Прямая со стрелкой 10"/>
          <p:cNvCxnSpPr>
            <a:endCxn id="61" idx="1"/>
          </p:cNvCxnSpPr>
          <p:nvPr/>
        </p:nvCxnSpPr>
        <p:spPr>
          <a:xfrm>
            <a:off x="2607226" y="4249635"/>
            <a:ext cx="466153" cy="379875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Shape 776"/>
          <p:cNvSpPr/>
          <p:nvPr/>
        </p:nvSpPr>
        <p:spPr>
          <a:xfrm>
            <a:off x="2341069" y="3819214"/>
            <a:ext cx="384894" cy="335904"/>
          </a:xfrm>
          <a:custGeom>
            <a:avLst/>
            <a:gdLst/>
            <a:ahLst/>
            <a:cxnLst/>
            <a:rect l="0" t="0" r="0" b="0"/>
            <a:pathLst>
              <a:path w="18416" h="16072" extrusionOk="0">
                <a:moveTo>
                  <a:pt x="9208" y="1"/>
                </a:moveTo>
                <a:lnTo>
                  <a:pt x="1" y="8866"/>
                </a:lnTo>
                <a:lnTo>
                  <a:pt x="2882" y="8866"/>
                </a:lnTo>
                <a:lnTo>
                  <a:pt x="2882" y="15290"/>
                </a:lnTo>
                <a:lnTo>
                  <a:pt x="2907" y="15461"/>
                </a:lnTo>
                <a:lnTo>
                  <a:pt x="2956" y="15607"/>
                </a:lnTo>
                <a:lnTo>
                  <a:pt x="3029" y="15729"/>
                </a:lnTo>
                <a:lnTo>
                  <a:pt x="3102" y="15851"/>
                </a:lnTo>
                <a:lnTo>
                  <a:pt x="3224" y="15949"/>
                </a:lnTo>
                <a:lnTo>
                  <a:pt x="3371" y="16022"/>
                </a:lnTo>
                <a:lnTo>
                  <a:pt x="3517" y="16071"/>
                </a:lnTo>
                <a:lnTo>
                  <a:pt x="7425" y="16071"/>
                </a:lnTo>
                <a:lnTo>
                  <a:pt x="7425" y="13458"/>
                </a:lnTo>
                <a:lnTo>
                  <a:pt x="7450" y="13165"/>
                </a:lnTo>
                <a:lnTo>
                  <a:pt x="7547" y="12896"/>
                </a:lnTo>
                <a:lnTo>
                  <a:pt x="7669" y="12652"/>
                </a:lnTo>
                <a:lnTo>
                  <a:pt x="7840" y="12457"/>
                </a:lnTo>
                <a:lnTo>
                  <a:pt x="8060" y="12286"/>
                </a:lnTo>
                <a:lnTo>
                  <a:pt x="8280" y="12164"/>
                </a:lnTo>
                <a:lnTo>
                  <a:pt x="8549" y="12066"/>
                </a:lnTo>
                <a:lnTo>
                  <a:pt x="8842" y="12041"/>
                </a:lnTo>
                <a:lnTo>
                  <a:pt x="9574" y="12041"/>
                </a:lnTo>
                <a:lnTo>
                  <a:pt x="9867" y="12066"/>
                </a:lnTo>
                <a:lnTo>
                  <a:pt x="10136" y="12164"/>
                </a:lnTo>
                <a:lnTo>
                  <a:pt x="10356" y="12286"/>
                </a:lnTo>
                <a:lnTo>
                  <a:pt x="10576" y="12457"/>
                </a:lnTo>
                <a:lnTo>
                  <a:pt x="10747" y="12652"/>
                </a:lnTo>
                <a:lnTo>
                  <a:pt x="10869" y="12896"/>
                </a:lnTo>
                <a:lnTo>
                  <a:pt x="10967" y="13165"/>
                </a:lnTo>
                <a:lnTo>
                  <a:pt x="10991" y="13458"/>
                </a:lnTo>
                <a:lnTo>
                  <a:pt x="10991" y="16071"/>
                </a:lnTo>
                <a:lnTo>
                  <a:pt x="14899" y="16071"/>
                </a:lnTo>
                <a:lnTo>
                  <a:pt x="15045" y="16022"/>
                </a:lnTo>
                <a:lnTo>
                  <a:pt x="15192" y="15949"/>
                </a:lnTo>
                <a:lnTo>
                  <a:pt x="15314" y="15851"/>
                </a:lnTo>
                <a:lnTo>
                  <a:pt x="15387" y="15729"/>
                </a:lnTo>
                <a:lnTo>
                  <a:pt x="15460" y="15607"/>
                </a:lnTo>
                <a:lnTo>
                  <a:pt x="15509" y="15461"/>
                </a:lnTo>
                <a:lnTo>
                  <a:pt x="15534" y="15290"/>
                </a:lnTo>
                <a:lnTo>
                  <a:pt x="15534" y="8866"/>
                </a:lnTo>
                <a:lnTo>
                  <a:pt x="18416" y="8866"/>
                </a:lnTo>
                <a:lnTo>
                  <a:pt x="9208" y="1"/>
                </a:lnTo>
                <a:close/>
              </a:path>
            </a:pathLst>
          </a:custGeom>
          <a:solidFill>
            <a:srgbClr val="C6E6A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75" name="Shape 885"/>
          <p:cNvGrpSpPr/>
          <p:nvPr/>
        </p:nvGrpSpPr>
        <p:grpSpPr>
          <a:xfrm>
            <a:off x="5448011" y="2859500"/>
            <a:ext cx="351203" cy="324660"/>
            <a:chOff x="5975075" y="2327500"/>
            <a:chExt cx="420100" cy="388350"/>
          </a:xfrm>
          <a:solidFill>
            <a:srgbClr val="C6E6A2"/>
          </a:solidFill>
        </p:grpSpPr>
        <p:sp>
          <p:nvSpPr>
            <p:cNvPr id="76" name="Shape 886"/>
            <p:cNvSpPr/>
            <p:nvPr/>
          </p:nvSpPr>
          <p:spPr>
            <a:xfrm>
              <a:off x="5975075" y="2474650"/>
              <a:ext cx="98325" cy="220450"/>
            </a:xfrm>
            <a:custGeom>
              <a:avLst/>
              <a:gdLst/>
              <a:ahLst/>
              <a:cxnLst/>
              <a:rect l="0" t="0" r="0" b="0"/>
              <a:pathLst>
                <a:path w="3933" h="8818" extrusionOk="0">
                  <a:moveTo>
                    <a:pt x="2418" y="1002"/>
                  </a:moveTo>
                  <a:lnTo>
                    <a:pt x="2565" y="1027"/>
                  </a:lnTo>
                  <a:lnTo>
                    <a:pt x="2687" y="1075"/>
                  </a:lnTo>
                  <a:lnTo>
                    <a:pt x="2809" y="1124"/>
                  </a:lnTo>
                  <a:lnTo>
                    <a:pt x="2907" y="1222"/>
                  </a:lnTo>
                  <a:lnTo>
                    <a:pt x="3005" y="1320"/>
                  </a:lnTo>
                  <a:lnTo>
                    <a:pt x="3078" y="1442"/>
                  </a:lnTo>
                  <a:lnTo>
                    <a:pt x="3102" y="1564"/>
                  </a:lnTo>
                  <a:lnTo>
                    <a:pt x="3127" y="1710"/>
                  </a:lnTo>
                  <a:lnTo>
                    <a:pt x="3102" y="1857"/>
                  </a:lnTo>
                  <a:lnTo>
                    <a:pt x="3078" y="1979"/>
                  </a:lnTo>
                  <a:lnTo>
                    <a:pt x="3005" y="2101"/>
                  </a:lnTo>
                  <a:lnTo>
                    <a:pt x="2907" y="2223"/>
                  </a:lnTo>
                  <a:lnTo>
                    <a:pt x="2809" y="2297"/>
                  </a:lnTo>
                  <a:lnTo>
                    <a:pt x="2687" y="2370"/>
                  </a:lnTo>
                  <a:lnTo>
                    <a:pt x="2565" y="2394"/>
                  </a:lnTo>
                  <a:lnTo>
                    <a:pt x="2418" y="2419"/>
                  </a:lnTo>
                  <a:lnTo>
                    <a:pt x="2272" y="2394"/>
                  </a:lnTo>
                  <a:lnTo>
                    <a:pt x="2150" y="2370"/>
                  </a:lnTo>
                  <a:lnTo>
                    <a:pt x="2028" y="2297"/>
                  </a:lnTo>
                  <a:lnTo>
                    <a:pt x="1930" y="2223"/>
                  </a:lnTo>
                  <a:lnTo>
                    <a:pt x="1832" y="2101"/>
                  </a:lnTo>
                  <a:lnTo>
                    <a:pt x="1759" y="1979"/>
                  </a:lnTo>
                  <a:lnTo>
                    <a:pt x="1735" y="1857"/>
                  </a:lnTo>
                  <a:lnTo>
                    <a:pt x="1710" y="1710"/>
                  </a:lnTo>
                  <a:lnTo>
                    <a:pt x="1735" y="1564"/>
                  </a:lnTo>
                  <a:lnTo>
                    <a:pt x="1759" y="1442"/>
                  </a:lnTo>
                  <a:lnTo>
                    <a:pt x="1832" y="1320"/>
                  </a:lnTo>
                  <a:lnTo>
                    <a:pt x="1930" y="1222"/>
                  </a:lnTo>
                  <a:lnTo>
                    <a:pt x="2028" y="1124"/>
                  </a:lnTo>
                  <a:lnTo>
                    <a:pt x="2150" y="1075"/>
                  </a:lnTo>
                  <a:lnTo>
                    <a:pt x="2272" y="1027"/>
                  </a:lnTo>
                  <a:lnTo>
                    <a:pt x="2418" y="1002"/>
                  </a:lnTo>
                  <a:close/>
                  <a:moveTo>
                    <a:pt x="1" y="1"/>
                  </a:moveTo>
                  <a:lnTo>
                    <a:pt x="1" y="8817"/>
                  </a:lnTo>
                  <a:lnTo>
                    <a:pt x="3933" y="8817"/>
                  </a:lnTo>
                  <a:lnTo>
                    <a:pt x="393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7" name="Shape 887"/>
            <p:cNvSpPr/>
            <p:nvPr/>
          </p:nvSpPr>
          <p:spPr>
            <a:xfrm>
              <a:off x="6088025" y="2327500"/>
              <a:ext cx="307150" cy="388350"/>
            </a:xfrm>
            <a:custGeom>
              <a:avLst/>
              <a:gdLst/>
              <a:ahLst/>
              <a:cxnLst/>
              <a:rect l="0" t="0" r="0" b="0"/>
              <a:pathLst>
                <a:path w="12286" h="15534" extrusionOk="0">
                  <a:moveTo>
                    <a:pt x="6326" y="1"/>
                  </a:moveTo>
                  <a:lnTo>
                    <a:pt x="5960" y="25"/>
                  </a:lnTo>
                  <a:lnTo>
                    <a:pt x="5716" y="74"/>
                  </a:lnTo>
                  <a:lnTo>
                    <a:pt x="5520" y="147"/>
                  </a:lnTo>
                  <a:lnTo>
                    <a:pt x="5374" y="221"/>
                  </a:lnTo>
                  <a:lnTo>
                    <a:pt x="4983" y="1466"/>
                  </a:lnTo>
                  <a:lnTo>
                    <a:pt x="4788" y="2028"/>
                  </a:lnTo>
                  <a:lnTo>
                    <a:pt x="4592" y="2541"/>
                  </a:lnTo>
                  <a:lnTo>
                    <a:pt x="4397" y="3005"/>
                  </a:lnTo>
                  <a:lnTo>
                    <a:pt x="4202" y="3396"/>
                  </a:lnTo>
                  <a:lnTo>
                    <a:pt x="4031" y="3689"/>
                  </a:lnTo>
                  <a:lnTo>
                    <a:pt x="3884" y="3933"/>
                  </a:lnTo>
                  <a:lnTo>
                    <a:pt x="3664" y="4153"/>
                  </a:lnTo>
                  <a:lnTo>
                    <a:pt x="3322" y="4495"/>
                  </a:lnTo>
                  <a:lnTo>
                    <a:pt x="2516" y="5252"/>
                  </a:lnTo>
                  <a:lnTo>
                    <a:pt x="1442" y="6229"/>
                  </a:lnTo>
                  <a:lnTo>
                    <a:pt x="1" y="6229"/>
                  </a:lnTo>
                  <a:lnTo>
                    <a:pt x="1" y="13433"/>
                  </a:lnTo>
                  <a:lnTo>
                    <a:pt x="1515" y="13433"/>
                  </a:lnTo>
                  <a:lnTo>
                    <a:pt x="2004" y="13678"/>
                  </a:lnTo>
                  <a:lnTo>
                    <a:pt x="2687" y="13971"/>
                  </a:lnTo>
                  <a:lnTo>
                    <a:pt x="3567" y="14313"/>
                  </a:lnTo>
                  <a:lnTo>
                    <a:pt x="4544" y="14679"/>
                  </a:lnTo>
                  <a:lnTo>
                    <a:pt x="5594" y="14997"/>
                  </a:lnTo>
                  <a:lnTo>
                    <a:pt x="6131" y="15143"/>
                  </a:lnTo>
                  <a:lnTo>
                    <a:pt x="6668" y="15265"/>
                  </a:lnTo>
                  <a:lnTo>
                    <a:pt x="7181" y="15387"/>
                  </a:lnTo>
                  <a:lnTo>
                    <a:pt x="7694" y="15461"/>
                  </a:lnTo>
                  <a:lnTo>
                    <a:pt x="8158" y="15509"/>
                  </a:lnTo>
                  <a:lnTo>
                    <a:pt x="8622" y="15534"/>
                  </a:lnTo>
                  <a:lnTo>
                    <a:pt x="9404" y="15534"/>
                  </a:lnTo>
                  <a:lnTo>
                    <a:pt x="9819" y="15509"/>
                  </a:lnTo>
                  <a:lnTo>
                    <a:pt x="10210" y="15461"/>
                  </a:lnTo>
                  <a:lnTo>
                    <a:pt x="10552" y="15363"/>
                  </a:lnTo>
                  <a:lnTo>
                    <a:pt x="10723" y="15314"/>
                  </a:lnTo>
                  <a:lnTo>
                    <a:pt x="10845" y="15265"/>
                  </a:lnTo>
                  <a:lnTo>
                    <a:pt x="10967" y="15192"/>
                  </a:lnTo>
                  <a:lnTo>
                    <a:pt x="11064" y="15094"/>
                  </a:lnTo>
                  <a:lnTo>
                    <a:pt x="11113" y="14997"/>
                  </a:lnTo>
                  <a:lnTo>
                    <a:pt x="11162" y="14874"/>
                  </a:lnTo>
                  <a:lnTo>
                    <a:pt x="11235" y="14166"/>
                  </a:lnTo>
                  <a:lnTo>
                    <a:pt x="11211" y="13995"/>
                  </a:lnTo>
                  <a:lnTo>
                    <a:pt x="11162" y="13849"/>
                  </a:lnTo>
                  <a:lnTo>
                    <a:pt x="11064" y="13702"/>
                  </a:lnTo>
                  <a:lnTo>
                    <a:pt x="10918" y="13580"/>
                  </a:lnTo>
                  <a:lnTo>
                    <a:pt x="11040" y="13556"/>
                  </a:lnTo>
                  <a:lnTo>
                    <a:pt x="11162" y="13507"/>
                  </a:lnTo>
                  <a:lnTo>
                    <a:pt x="11284" y="13458"/>
                  </a:lnTo>
                  <a:lnTo>
                    <a:pt x="11382" y="13360"/>
                  </a:lnTo>
                  <a:lnTo>
                    <a:pt x="11455" y="13263"/>
                  </a:lnTo>
                  <a:lnTo>
                    <a:pt x="11528" y="13140"/>
                  </a:lnTo>
                  <a:lnTo>
                    <a:pt x="11577" y="12994"/>
                  </a:lnTo>
                  <a:lnTo>
                    <a:pt x="11602" y="12872"/>
                  </a:lnTo>
                  <a:lnTo>
                    <a:pt x="11675" y="11993"/>
                  </a:lnTo>
                  <a:lnTo>
                    <a:pt x="11675" y="11870"/>
                  </a:lnTo>
                  <a:lnTo>
                    <a:pt x="11675" y="11773"/>
                  </a:lnTo>
                  <a:lnTo>
                    <a:pt x="11651" y="11651"/>
                  </a:lnTo>
                  <a:lnTo>
                    <a:pt x="11602" y="11553"/>
                  </a:lnTo>
                  <a:lnTo>
                    <a:pt x="11480" y="11382"/>
                  </a:lnTo>
                  <a:lnTo>
                    <a:pt x="11406" y="11309"/>
                  </a:lnTo>
                  <a:lnTo>
                    <a:pt x="11333" y="11235"/>
                  </a:lnTo>
                  <a:lnTo>
                    <a:pt x="11455" y="11211"/>
                  </a:lnTo>
                  <a:lnTo>
                    <a:pt x="11553" y="11162"/>
                  </a:lnTo>
                  <a:lnTo>
                    <a:pt x="11651" y="11089"/>
                  </a:lnTo>
                  <a:lnTo>
                    <a:pt x="11748" y="10991"/>
                  </a:lnTo>
                  <a:lnTo>
                    <a:pt x="11822" y="10893"/>
                  </a:lnTo>
                  <a:lnTo>
                    <a:pt x="11870" y="10796"/>
                  </a:lnTo>
                  <a:lnTo>
                    <a:pt x="11919" y="10674"/>
                  </a:lnTo>
                  <a:lnTo>
                    <a:pt x="11944" y="10527"/>
                  </a:lnTo>
                  <a:lnTo>
                    <a:pt x="12017" y="9672"/>
                  </a:lnTo>
                  <a:lnTo>
                    <a:pt x="12017" y="9550"/>
                  </a:lnTo>
                  <a:lnTo>
                    <a:pt x="12017" y="9428"/>
                  </a:lnTo>
                  <a:lnTo>
                    <a:pt x="11993" y="9306"/>
                  </a:lnTo>
                  <a:lnTo>
                    <a:pt x="11944" y="9208"/>
                  </a:lnTo>
                  <a:lnTo>
                    <a:pt x="11895" y="9111"/>
                  </a:lnTo>
                  <a:lnTo>
                    <a:pt x="11822" y="9037"/>
                  </a:lnTo>
                  <a:lnTo>
                    <a:pt x="11748" y="8964"/>
                  </a:lnTo>
                  <a:lnTo>
                    <a:pt x="11651" y="8891"/>
                  </a:lnTo>
                  <a:lnTo>
                    <a:pt x="11748" y="8866"/>
                  </a:lnTo>
                  <a:lnTo>
                    <a:pt x="11846" y="8793"/>
                  </a:lnTo>
                  <a:lnTo>
                    <a:pt x="11944" y="8720"/>
                  </a:lnTo>
                  <a:lnTo>
                    <a:pt x="12017" y="8647"/>
                  </a:lnTo>
                  <a:lnTo>
                    <a:pt x="12090" y="8549"/>
                  </a:lnTo>
                  <a:lnTo>
                    <a:pt x="12139" y="8451"/>
                  </a:lnTo>
                  <a:lnTo>
                    <a:pt x="12163" y="8329"/>
                  </a:lnTo>
                  <a:lnTo>
                    <a:pt x="12188" y="8207"/>
                  </a:lnTo>
                  <a:lnTo>
                    <a:pt x="12286" y="7328"/>
                  </a:lnTo>
                  <a:lnTo>
                    <a:pt x="12261" y="7206"/>
                  </a:lnTo>
                  <a:lnTo>
                    <a:pt x="12237" y="7083"/>
                  </a:lnTo>
                  <a:lnTo>
                    <a:pt x="12188" y="6986"/>
                  </a:lnTo>
                  <a:lnTo>
                    <a:pt x="12139" y="6888"/>
                  </a:lnTo>
                  <a:lnTo>
                    <a:pt x="12066" y="6790"/>
                  </a:lnTo>
                  <a:lnTo>
                    <a:pt x="11968" y="6717"/>
                  </a:lnTo>
                  <a:lnTo>
                    <a:pt x="11748" y="6571"/>
                  </a:lnTo>
                  <a:lnTo>
                    <a:pt x="11504" y="6448"/>
                  </a:lnTo>
                  <a:lnTo>
                    <a:pt x="11211" y="6351"/>
                  </a:lnTo>
                  <a:lnTo>
                    <a:pt x="10893" y="6278"/>
                  </a:lnTo>
                  <a:lnTo>
                    <a:pt x="10576" y="6229"/>
                  </a:lnTo>
                  <a:lnTo>
                    <a:pt x="9892" y="6131"/>
                  </a:lnTo>
                  <a:lnTo>
                    <a:pt x="8842" y="6033"/>
                  </a:lnTo>
                  <a:lnTo>
                    <a:pt x="7596" y="5960"/>
                  </a:lnTo>
                  <a:lnTo>
                    <a:pt x="6326" y="5887"/>
                  </a:lnTo>
                  <a:lnTo>
                    <a:pt x="6497" y="5594"/>
                  </a:lnTo>
                  <a:lnTo>
                    <a:pt x="6644" y="5252"/>
                  </a:lnTo>
                  <a:lnTo>
                    <a:pt x="6790" y="4885"/>
                  </a:lnTo>
                  <a:lnTo>
                    <a:pt x="6888" y="4495"/>
                  </a:lnTo>
                  <a:lnTo>
                    <a:pt x="6986" y="4104"/>
                  </a:lnTo>
                  <a:lnTo>
                    <a:pt x="7083" y="3689"/>
                  </a:lnTo>
                  <a:lnTo>
                    <a:pt x="7181" y="2883"/>
                  </a:lnTo>
                  <a:lnTo>
                    <a:pt x="7254" y="2150"/>
                  </a:lnTo>
                  <a:lnTo>
                    <a:pt x="7303" y="1539"/>
                  </a:lnTo>
                  <a:lnTo>
                    <a:pt x="7303" y="978"/>
                  </a:lnTo>
                  <a:lnTo>
                    <a:pt x="7303" y="807"/>
                  </a:lnTo>
                  <a:lnTo>
                    <a:pt x="7230" y="611"/>
                  </a:lnTo>
                  <a:lnTo>
                    <a:pt x="7157" y="465"/>
                  </a:lnTo>
                  <a:lnTo>
                    <a:pt x="7035" y="318"/>
                  </a:lnTo>
                  <a:lnTo>
                    <a:pt x="6888" y="172"/>
                  </a:lnTo>
                  <a:lnTo>
                    <a:pt x="6717" y="98"/>
                  </a:lnTo>
                  <a:lnTo>
                    <a:pt x="6522" y="25"/>
                  </a:lnTo>
                  <a:lnTo>
                    <a:pt x="632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78" name="Shape 872"/>
          <p:cNvSpPr/>
          <p:nvPr/>
        </p:nvSpPr>
        <p:spPr>
          <a:xfrm>
            <a:off x="5513708" y="1720941"/>
            <a:ext cx="319561" cy="319561"/>
          </a:xfrm>
          <a:custGeom>
            <a:avLst/>
            <a:gdLst/>
            <a:ahLst/>
            <a:cxnLst/>
            <a:rect l="0" t="0" r="0" b="0"/>
            <a:pathLst>
              <a:path w="15290" h="15290" extrusionOk="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1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1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11308" y="10210"/>
                </a:moveTo>
                <a:lnTo>
                  <a:pt x="11406" y="10234"/>
                </a:lnTo>
                <a:lnTo>
                  <a:pt x="11479" y="10259"/>
                </a:lnTo>
                <a:lnTo>
                  <a:pt x="11577" y="10307"/>
                </a:lnTo>
                <a:lnTo>
                  <a:pt x="11650" y="10356"/>
                </a:lnTo>
                <a:lnTo>
                  <a:pt x="11699" y="10430"/>
                </a:lnTo>
                <a:lnTo>
                  <a:pt x="11748" y="10527"/>
                </a:lnTo>
                <a:lnTo>
                  <a:pt x="11772" y="10625"/>
                </a:lnTo>
                <a:lnTo>
                  <a:pt x="11797" y="10698"/>
                </a:lnTo>
                <a:lnTo>
                  <a:pt x="11772" y="10796"/>
                </a:lnTo>
                <a:lnTo>
                  <a:pt x="11748" y="10894"/>
                </a:lnTo>
                <a:lnTo>
                  <a:pt x="11699" y="10967"/>
                </a:lnTo>
                <a:lnTo>
                  <a:pt x="11650" y="11065"/>
                </a:lnTo>
                <a:lnTo>
                  <a:pt x="11235" y="11431"/>
                </a:lnTo>
                <a:lnTo>
                  <a:pt x="10795" y="11773"/>
                </a:lnTo>
                <a:lnTo>
                  <a:pt x="10307" y="12041"/>
                </a:lnTo>
                <a:lnTo>
                  <a:pt x="9819" y="12286"/>
                </a:lnTo>
                <a:lnTo>
                  <a:pt x="9281" y="12457"/>
                </a:lnTo>
                <a:lnTo>
                  <a:pt x="8768" y="12603"/>
                </a:lnTo>
                <a:lnTo>
                  <a:pt x="8207" y="12676"/>
                </a:lnTo>
                <a:lnTo>
                  <a:pt x="7645" y="12701"/>
                </a:lnTo>
                <a:lnTo>
                  <a:pt x="7083" y="12676"/>
                </a:lnTo>
                <a:lnTo>
                  <a:pt x="6521" y="12603"/>
                </a:lnTo>
                <a:lnTo>
                  <a:pt x="6009" y="12457"/>
                </a:lnTo>
                <a:lnTo>
                  <a:pt x="5471" y="12286"/>
                </a:lnTo>
                <a:lnTo>
                  <a:pt x="4983" y="12041"/>
                </a:lnTo>
                <a:lnTo>
                  <a:pt x="4494" y="11773"/>
                </a:lnTo>
                <a:lnTo>
                  <a:pt x="4055" y="11431"/>
                </a:lnTo>
                <a:lnTo>
                  <a:pt x="3640" y="11065"/>
                </a:lnTo>
                <a:lnTo>
                  <a:pt x="3591" y="10967"/>
                </a:lnTo>
                <a:lnTo>
                  <a:pt x="3542" y="10894"/>
                </a:lnTo>
                <a:lnTo>
                  <a:pt x="3517" y="10796"/>
                </a:lnTo>
                <a:lnTo>
                  <a:pt x="3493" y="10698"/>
                </a:lnTo>
                <a:lnTo>
                  <a:pt x="3517" y="10625"/>
                </a:lnTo>
                <a:lnTo>
                  <a:pt x="3542" y="10527"/>
                </a:lnTo>
                <a:lnTo>
                  <a:pt x="3591" y="10430"/>
                </a:lnTo>
                <a:lnTo>
                  <a:pt x="3640" y="10356"/>
                </a:lnTo>
                <a:lnTo>
                  <a:pt x="3713" y="10307"/>
                </a:lnTo>
                <a:lnTo>
                  <a:pt x="3811" y="10259"/>
                </a:lnTo>
                <a:lnTo>
                  <a:pt x="3884" y="10234"/>
                </a:lnTo>
                <a:lnTo>
                  <a:pt x="3981" y="10210"/>
                </a:lnTo>
                <a:lnTo>
                  <a:pt x="4079" y="10234"/>
                </a:lnTo>
                <a:lnTo>
                  <a:pt x="4177" y="10259"/>
                </a:lnTo>
                <a:lnTo>
                  <a:pt x="4250" y="10307"/>
                </a:lnTo>
                <a:lnTo>
                  <a:pt x="4323" y="10356"/>
                </a:lnTo>
                <a:lnTo>
                  <a:pt x="4690" y="10674"/>
                </a:lnTo>
                <a:lnTo>
                  <a:pt x="5056" y="10942"/>
                </a:lnTo>
                <a:lnTo>
                  <a:pt x="5447" y="11187"/>
                </a:lnTo>
                <a:lnTo>
                  <a:pt x="5862" y="11382"/>
                </a:lnTo>
                <a:lnTo>
                  <a:pt x="6277" y="11529"/>
                </a:lnTo>
                <a:lnTo>
                  <a:pt x="6717" y="11651"/>
                </a:lnTo>
                <a:lnTo>
                  <a:pt x="7181" y="11700"/>
                </a:lnTo>
                <a:lnTo>
                  <a:pt x="7645" y="11724"/>
                </a:lnTo>
                <a:lnTo>
                  <a:pt x="8109" y="11700"/>
                </a:lnTo>
                <a:lnTo>
                  <a:pt x="8573" y="11651"/>
                </a:lnTo>
                <a:lnTo>
                  <a:pt x="9013" y="11529"/>
                </a:lnTo>
                <a:lnTo>
                  <a:pt x="9428" y="11382"/>
                </a:lnTo>
                <a:lnTo>
                  <a:pt x="9843" y="11187"/>
                </a:lnTo>
                <a:lnTo>
                  <a:pt x="10234" y="10942"/>
                </a:lnTo>
                <a:lnTo>
                  <a:pt x="10600" y="10674"/>
                </a:lnTo>
                <a:lnTo>
                  <a:pt x="10966" y="10356"/>
                </a:lnTo>
                <a:lnTo>
                  <a:pt x="11040" y="10307"/>
                </a:lnTo>
                <a:lnTo>
                  <a:pt x="11113" y="10259"/>
                </a:lnTo>
                <a:lnTo>
                  <a:pt x="11211" y="10234"/>
                </a:lnTo>
                <a:lnTo>
                  <a:pt x="11308" y="10210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6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6" y="14533"/>
                </a:lnTo>
                <a:lnTo>
                  <a:pt x="11284" y="14362"/>
                </a:lnTo>
                <a:lnTo>
                  <a:pt x="11601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0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0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1" y="1100"/>
                </a:lnTo>
                <a:lnTo>
                  <a:pt x="11284" y="929"/>
                </a:lnTo>
                <a:lnTo>
                  <a:pt x="10966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6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C6E6A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9" name="Shape 776"/>
          <p:cNvSpPr/>
          <p:nvPr/>
        </p:nvSpPr>
        <p:spPr>
          <a:xfrm>
            <a:off x="5394615" y="4111501"/>
            <a:ext cx="384894" cy="335904"/>
          </a:xfrm>
          <a:custGeom>
            <a:avLst/>
            <a:gdLst/>
            <a:ahLst/>
            <a:cxnLst/>
            <a:rect l="0" t="0" r="0" b="0"/>
            <a:pathLst>
              <a:path w="18416" h="16072" extrusionOk="0">
                <a:moveTo>
                  <a:pt x="9208" y="1"/>
                </a:moveTo>
                <a:lnTo>
                  <a:pt x="1" y="8866"/>
                </a:lnTo>
                <a:lnTo>
                  <a:pt x="2882" y="8866"/>
                </a:lnTo>
                <a:lnTo>
                  <a:pt x="2882" y="15290"/>
                </a:lnTo>
                <a:lnTo>
                  <a:pt x="2907" y="15461"/>
                </a:lnTo>
                <a:lnTo>
                  <a:pt x="2956" y="15607"/>
                </a:lnTo>
                <a:lnTo>
                  <a:pt x="3029" y="15729"/>
                </a:lnTo>
                <a:lnTo>
                  <a:pt x="3102" y="15851"/>
                </a:lnTo>
                <a:lnTo>
                  <a:pt x="3224" y="15949"/>
                </a:lnTo>
                <a:lnTo>
                  <a:pt x="3371" y="16022"/>
                </a:lnTo>
                <a:lnTo>
                  <a:pt x="3517" y="16071"/>
                </a:lnTo>
                <a:lnTo>
                  <a:pt x="7425" y="16071"/>
                </a:lnTo>
                <a:lnTo>
                  <a:pt x="7425" y="13458"/>
                </a:lnTo>
                <a:lnTo>
                  <a:pt x="7450" y="13165"/>
                </a:lnTo>
                <a:lnTo>
                  <a:pt x="7547" y="12896"/>
                </a:lnTo>
                <a:lnTo>
                  <a:pt x="7669" y="12652"/>
                </a:lnTo>
                <a:lnTo>
                  <a:pt x="7840" y="12457"/>
                </a:lnTo>
                <a:lnTo>
                  <a:pt x="8060" y="12286"/>
                </a:lnTo>
                <a:lnTo>
                  <a:pt x="8280" y="12164"/>
                </a:lnTo>
                <a:lnTo>
                  <a:pt x="8549" y="12066"/>
                </a:lnTo>
                <a:lnTo>
                  <a:pt x="8842" y="12041"/>
                </a:lnTo>
                <a:lnTo>
                  <a:pt x="9574" y="12041"/>
                </a:lnTo>
                <a:lnTo>
                  <a:pt x="9867" y="12066"/>
                </a:lnTo>
                <a:lnTo>
                  <a:pt x="10136" y="12164"/>
                </a:lnTo>
                <a:lnTo>
                  <a:pt x="10356" y="12286"/>
                </a:lnTo>
                <a:lnTo>
                  <a:pt x="10576" y="12457"/>
                </a:lnTo>
                <a:lnTo>
                  <a:pt x="10747" y="12652"/>
                </a:lnTo>
                <a:lnTo>
                  <a:pt x="10869" y="12896"/>
                </a:lnTo>
                <a:lnTo>
                  <a:pt x="10967" y="13165"/>
                </a:lnTo>
                <a:lnTo>
                  <a:pt x="10991" y="13458"/>
                </a:lnTo>
                <a:lnTo>
                  <a:pt x="10991" y="16071"/>
                </a:lnTo>
                <a:lnTo>
                  <a:pt x="14899" y="16071"/>
                </a:lnTo>
                <a:lnTo>
                  <a:pt x="15045" y="16022"/>
                </a:lnTo>
                <a:lnTo>
                  <a:pt x="15192" y="15949"/>
                </a:lnTo>
                <a:lnTo>
                  <a:pt x="15314" y="15851"/>
                </a:lnTo>
                <a:lnTo>
                  <a:pt x="15387" y="15729"/>
                </a:lnTo>
                <a:lnTo>
                  <a:pt x="15460" y="15607"/>
                </a:lnTo>
                <a:lnTo>
                  <a:pt x="15509" y="15461"/>
                </a:lnTo>
                <a:lnTo>
                  <a:pt x="15534" y="15290"/>
                </a:lnTo>
                <a:lnTo>
                  <a:pt x="15534" y="8866"/>
                </a:lnTo>
                <a:lnTo>
                  <a:pt x="18416" y="8866"/>
                </a:lnTo>
                <a:lnTo>
                  <a:pt x="9208" y="1"/>
                </a:lnTo>
                <a:close/>
              </a:path>
            </a:pathLst>
          </a:custGeom>
          <a:solidFill>
            <a:srgbClr val="C6E6A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0" name="Заголовок 1"/>
          <p:cNvSpPr txBox="1">
            <a:spLocks/>
          </p:cNvSpPr>
          <p:nvPr/>
        </p:nvSpPr>
        <p:spPr>
          <a:xfrm>
            <a:off x="-109888" y="3579949"/>
            <a:ext cx="2893279" cy="2618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8078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8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100" b="1" i="1" dirty="0" smtClean="0"/>
              <a:t>Продажа актива</a:t>
            </a:r>
            <a:endParaRPr lang="ru-RU" sz="1100" b="1" i="1" dirty="0"/>
          </a:p>
        </p:txBody>
      </p:sp>
      <p:sp>
        <p:nvSpPr>
          <p:cNvPr id="81" name="Заголовок 1"/>
          <p:cNvSpPr txBox="1">
            <a:spLocks/>
          </p:cNvSpPr>
          <p:nvPr/>
        </p:nvSpPr>
        <p:spPr>
          <a:xfrm>
            <a:off x="-88246" y="4819769"/>
            <a:ext cx="2893279" cy="2618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8078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8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100" b="1" i="1" dirty="0" smtClean="0"/>
              <a:t>Хеджирование</a:t>
            </a:r>
            <a:endParaRPr lang="ru-RU" sz="1100" b="1" i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188759" y="2470716"/>
            <a:ext cx="4445373" cy="2970044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100" dirty="0"/>
              <a:t>Лизинговая </a:t>
            </a:r>
            <a:r>
              <a:rPr lang="ru-RU" sz="1100" dirty="0" smtClean="0"/>
              <a:t>компания (1) </a:t>
            </a:r>
            <a:r>
              <a:rPr lang="ru-RU" sz="1100" dirty="0"/>
              <a:t>(на </a:t>
            </a:r>
            <a:r>
              <a:rPr lang="ru-RU" sz="1100" dirty="0" smtClean="0"/>
              <a:t>данной схеме </a:t>
            </a:r>
            <a:r>
              <a:rPr lang="ru-RU" sz="1100" dirty="0"/>
              <a:t>– инициатор </a:t>
            </a:r>
            <a:r>
              <a:rPr lang="ru-RU" sz="1100" dirty="0" err="1"/>
              <a:t>секьюритизации</a:t>
            </a:r>
            <a:r>
              <a:rPr lang="ru-RU" sz="1100" dirty="0"/>
              <a:t>) заключает несколько лизинговых сделок с разными </a:t>
            </a:r>
            <a:r>
              <a:rPr lang="ru-RU" sz="1100" dirty="0" smtClean="0"/>
              <a:t>(2) лизингополучателями</a:t>
            </a:r>
            <a:r>
              <a:rPr lang="ru-RU" sz="1100" dirty="0"/>
              <a:t>, однако  у нее нет достаточного объема средств для совершения новых сделок.  Решением проблемы является договор с </a:t>
            </a:r>
            <a:r>
              <a:rPr lang="ru-RU" sz="1100" dirty="0" smtClean="0"/>
              <a:t>(3) СЮЛ</a:t>
            </a:r>
            <a:r>
              <a:rPr lang="ru-RU" sz="1100" dirty="0"/>
              <a:t>, который покупает (при классическом лизинге) или получает уступаемые права (при синтетическом лизинге) на контракт. При этом в независимости от передачи прав на контракт, лизингополучатель не перестает выплачивать свой долг. Только теперь данные платежи идут не </a:t>
            </a:r>
            <a:r>
              <a:rPr lang="ru-RU" sz="1100" dirty="0" err="1"/>
              <a:t>оригинатору</a:t>
            </a:r>
            <a:r>
              <a:rPr lang="ru-RU" sz="1100" dirty="0"/>
              <a:t>, а СЮЛ. </a:t>
            </a:r>
          </a:p>
          <a:p>
            <a:r>
              <a:rPr lang="ru-RU" sz="1100" dirty="0"/>
              <a:t>В свою очередь, СЮЛ нужны средства на покупку контрактов у лизингодателя,  поэтому он осуществляет выпуск облигаций. Эти ценные бумаги скупаются различными инвестиционными фондами, инвестиционными баками и др. Обеспечение эмиссии облигаций служат лизинговые активы.</a:t>
            </a:r>
          </a:p>
        </p:txBody>
      </p:sp>
      <p:cxnSp>
        <p:nvCxnSpPr>
          <p:cNvPr id="43" name="Прямая со стрелкой 42"/>
          <p:cNvCxnSpPr/>
          <p:nvPr/>
        </p:nvCxnSpPr>
        <p:spPr>
          <a:xfrm flipH="1" flipV="1">
            <a:off x="2585132" y="4439572"/>
            <a:ext cx="482346" cy="374663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Стрелка вправо 38"/>
          <p:cNvSpPr/>
          <p:nvPr/>
        </p:nvSpPr>
        <p:spPr>
          <a:xfrm rot="16200000">
            <a:off x="4262141" y="3910240"/>
            <a:ext cx="494459" cy="184330"/>
          </a:xfrm>
          <a:prstGeom prst="rightArrow">
            <a:avLst/>
          </a:prstGeom>
          <a:solidFill>
            <a:srgbClr val="C6E6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Выгнутая влево стрелка 6"/>
          <p:cNvSpPr/>
          <p:nvPr/>
        </p:nvSpPr>
        <p:spPr>
          <a:xfrm>
            <a:off x="2696120" y="2352964"/>
            <a:ext cx="377259" cy="2104852"/>
          </a:xfrm>
          <a:prstGeom prst="curvedRigh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Выгнутая вправо стрелка 8"/>
          <p:cNvSpPr/>
          <p:nvPr/>
        </p:nvSpPr>
        <p:spPr>
          <a:xfrm>
            <a:off x="5591643" y="2362200"/>
            <a:ext cx="381686" cy="2339507"/>
          </a:xfrm>
          <a:prstGeom prst="curvedLef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4" name="Стрелка вниз 43"/>
          <p:cNvSpPr/>
          <p:nvPr/>
        </p:nvSpPr>
        <p:spPr>
          <a:xfrm>
            <a:off x="4183349" y="3773883"/>
            <a:ext cx="174597" cy="496771"/>
          </a:xfrm>
          <a:prstGeom prst="downArrow">
            <a:avLst/>
          </a:prstGeom>
          <a:solidFill>
            <a:srgbClr val="C6E6A2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590"/>
          </a:p>
        </p:txBody>
      </p:sp>
      <p:sp>
        <p:nvSpPr>
          <p:cNvPr id="38" name="Заголовок 1"/>
          <p:cNvSpPr txBox="1">
            <a:spLocks/>
          </p:cNvSpPr>
          <p:nvPr/>
        </p:nvSpPr>
        <p:spPr>
          <a:xfrm>
            <a:off x="432000" y="368602"/>
            <a:ext cx="8078391" cy="6693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8078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8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Инновационные </a:t>
            </a:r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способы финансирования </a:t>
            </a: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МСБ</a:t>
            </a:r>
          </a:p>
          <a:p>
            <a:r>
              <a:rPr lang="ru-RU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Секьюритизация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лизинговых 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активов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0" name="Стрелка вниз 39"/>
          <p:cNvSpPr/>
          <p:nvPr/>
        </p:nvSpPr>
        <p:spPr>
          <a:xfrm>
            <a:off x="4276556" y="2550033"/>
            <a:ext cx="174597" cy="496771"/>
          </a:xfrm>
          <a:prstGeom prst="downArrow">
            <a:avLst/>
          </a:prstGeom>
          <a:solidFill>
            <a:srgbClr val="C6E6A2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590"/>
          </a:p>
        </p:txBody>
      </p:sp>
      <p:sp>
        <p:nvSpPr>
          <p:cNvPr id="41" name="Стрелка вправо 40"/>
          <p:cNvSpPr/>
          <p:nvPr/>
        </p:nvSpPr>
        <p:spPr>
          <a:xfrm rot="16200000">
            <a:off x="4279069" y="5129482"/>
            <a:ext cx="494459" cy="184330"/>
          </a:xfrm>
          <a:prstGeom prst="rightArrow">
            <a:avLst/>
          </a:prstGeom>
          <a:solidFill>
            <a:srgbClr val="C6E6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Стрелка вниз 45"/>
          <p:cNvSpPr/>
          <p:nvPr/>
        </p:nvSpPr>
        <p:spPr>
          <a:xfrm>
            <a:off x="4200277" y="4993125"/>
            <a:ext cx="174597" cy="496771"/>
          </a:xfrm>
          <a:prstGeom prst="downArrow">
            <a:avLst/>
          </a:prstGeom>
          <a:solidFill>
            <a:srgbClr val="C6E6A2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590"/>
          </a:p>
        </p:txBody>
      </p:sp>
    </p:spTree>
    <p:extLst>
      <p:ext uri="{BB962C8B-B14F-4D97-AF65-F5344CB8AC3E}">
        <p14:creationId xmlns:p14="http://schemas.microsoft.com/office/powerpoint/2010/main" val="364074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" y="-36884"/>
            <a:ext cx="10770541" cy="6858000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771742" y="6356353"/>
            <a:ext cx="770557" cy="365125"/>
          </a:xfrm>
        </p:spPr>
        <p:txBody>
          <a:bodyPr/>
          <a:lstStyle/>
          <a:p>
            <a:fld id="{92118A34-E63D-4F5A-9591-B69D821C3137}" type="slidenum">
              <a:rPr lang="ru-RU" sz="2000" b="1" smtClean="0">
                <a:solidFill>
                  <a:schemeClr val="bg1"/>
                </a:solidFill>
              </a:rPr>
              <a:t>14</a:t>
            </a:fld>
            <a:endParaRPr lang="ru-RU" sz="2000" b="1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8" y="1166118"/>
            <a:ext cx="10770540" cy="502404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Схема синтетической модели </a:t>
            </a:r>
            <a:r>
              <a:rPr lang="ru-RU" sz="1600" b="1" dirty="0" err="1" smtClean="0">
                <a:solidFill>
                  <a:schemeClr val="tx1"/>
                </a:solidFill>
              </a:rPr>
              <a:t>секьюритизации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55" name="Заголовок 1"/>
          <p:cNvSpPr txBox="1">
            <a:spLocks/>
          </p:cNvSpPr>
          <p:nvPr/>
        </p:nvSpPr>
        <p:spPr>
          <a:xfrm>
            <a:off x="255836" y="6356353"/>
            <a:ext cx="5147437" cy="3726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8078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8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 smtClean="0">
                <a:solidFill>
                  <a:srgbClr val="FF0000"/>
                </a:solidFill>
              </a:rPr>
              <a:t>Возможно применение Фондом </a:t>
            </a:r>
            <a:r>
              <a:rPr lang="ru-RU" sz="1600" b="1" dirty="0">
                <a:solidFill>
                  <a:srgbClr val="FF0000"/>
                </a:solidFill>
              </a:rPr>
              <a:t>«</a:t>
            </a:r>
            <a:r>
              <a:rPr lang="ru-RU" sz="1600" b="1" dirty="0" smtClean="0">
                <a:solidFill>
                  <a:srgbClr val="FF0000"/>
                </a:solidFill>
              </a:rPr>
              <a:t>Даму»</a:t>
            </a: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55993" y="3626310"/>
            <a:ext cx="1545263" cy="64234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Облигации сроком Х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178152" y="2244032"/>
            <a:ext cx="2497666" cy="64234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 err="1" smtClean="0">
                <a:solidFill>
                  <a:schemeClr val="tx1"/>
                </a:solidFill>
              </a:rPr>
              <a:t>Коспания</a:t>
            </a:r>
            <a:r>
              <a:rPr lang="ru-RU" sz="1100" dirty="0" smtClean="0">
                <a:solidFill>
                  <a:schemeClr val="tx1"/>
                </a:solidFill>
              </a:rPr>
              <a:t> инициатор </a:t>
            </a:r>
            <a:r>
              <a:rPr lang="ru-RU" sz="1100" dirty="0" err="1" smtClean="0">
                <a:solidFill>
                  <a:schemeClr val="tx1"/>
                </a:solidFill>
              </a:rPr>
              <a:t>секьюритизации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3260537" y="2244032"/>
            <a:ext cx="2497666" cy="64234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Специально созданная компания для осуществления </a:t>
            </a:r>
            <a:r>
              <a:rPr lang="ru-RU" sz="1100" dirty="0" err="1" smtClean="0">
                <a:solidFill>
                  <a:schemeClr val="tx1"/>
                </a:solidFill>
              </a:rPr>
              <a:t>секьюритизации</a:t>
            </a:r>
            <a:r>
              <a:rPr lang="ru-RU" sz="1100" dirty="0" smtClean="0">
                <a:solidFill>
                  <a:schemeClr val="tx1"/>
                </a:solidFill>
              </a:rPr>
              <a:t> (СЮЛ) выпуск облигаций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74" name="Shape 776"/>
          <p:cNvSpPr/>
          <p:nvPr/>
        </p:nvSpPr>
        <p:spPr>
          <a:xfrm>
            <a:off x="5586748" y="1999794"/>
            <a:ext cx="384894" cy="335904"/>
          </a:xfrm>
          <a:custGeom>
            <a:avLst/>
            <a:gdLst/>
            <a:ahLst/>
            <a:cxnLst/>
            <a:rect l="0" t="0" r="0" b="0"/>
            <a:pathLst>
              <a:path w="18416" h="16072" extrusionOk="0">
                <a:moveTo>
                  <a:pt x="9208" y="1"/>
                </a:moveTo>
                <a:lnTo>
                  <a:pt x="1" y="8866"/>
                </a:lnTo>
                <a:lnTo>
                  <a:pt x="2882" y="8866"/>
                </a:lnTo>
                <a:lnTo>
                  <a:pt x="2882" y="15290"/>
                </a:lnTo>
                <a:lnTo>
                  <a:pt x="2907" y="15461"/>
                </a:lnTo>
                <a:lnTo>
                  <a:pt x="2956" y="15607"/>
                </a:lnTo>
                <a:lnTo>
                  <a:pt x="3029" y="15729"/>
                </a:lnTo>
                <a:lnTo>
                  <a:pt x="3102" y="15851"/>
                </a:lnTo>
                <a:lnTo>
                  <a:pt x="3224" y="15949"/>
                </a:lnTo>
                <a:lnTo>
                  <a:pt x="3371" y="16022"/>
                </a:lnTo>
                <a:lnTo>
                  <a:pt x="3517" y="16071"/>
                </a:lnTo>
                <a:lnTo>
                  <a:pt x="7425" y="16071"/>
                </a:lnTo>
                <a:lnTo>
                  <a:pt x="7425" y="13458"/>
                </a:lnTo>
                <a:lnTo>
                  <a:pt x="7450" y="13165"/>
                </a:lnTo>
                <a:lnTo>
                  <a:pt x="7547" y="12896"/>
                </a:lnTo>
                <a:lnTo>
                  <a:pt x="7669" y="12652"/>
                </a:lnTo>
                <a:lnTo>
                  <a:pt x="7840" y="12457"/>
                </a:lnTo>
                <a:lnTo>
                  <a:pt x="8060" y="12286"/>
                </a:lnTo>
                <a:lnTo>
                  <a:pt x="8280" y="12164"/>
                </a:lnTo>
                <a:lnTo>
                  <a:pt x="8549" y="12066"/>
                </a:lnTo>
                <a:lnTo>
                  <a:pt x="8842" y="12041"/>
                </a:lnTo>
                <a:lnTo>
                  <a:pt x="9574" y="12041"/>
                </a:lnTo>
                <a:lnTo>
                  <a:pt x="9867" y="12066"/>
                </a:lnTo>
                <a:lnTo>
                  <a:pt x="10136" y="12164"/>
                </a:lnTo>
                <a:lnTo>
                  <a:pt x="10356" y="12286"/>
                </a:lnTo>
                <a:lnTo>
                  <a:pt x="10576" y="12457"/>
                </a:lnTo>
                <a:lnTo>
                  <a:pt x="10747" y="12652"/>
                </a:lnTo>
                <a:lnTo>
                  <a:pt x="10869" y="12896"/>
                </a:lnTo>
                <a:lnTo>
                  <a:pt x="10967" y="13165"/>
                </a:lnTo>
                <a:lnTo>
                  <a:pt x="10991" y="13458"/>
                </a:lnTo>
                <a:lnTo>
                  <a:pt x="10991" y="16071"/>
                </a:lnTo>
                <a:lnTo>
                  <a:pt x="14899" y="16071"/>
                </a:lnTo>
                <a:lnTo>
                  <a:pt x="15045" y="16022"/>
                </a:lnTo>
                <a:lnTo>
                  <a:pt x="15192" y="15949"/>
                </a:lnTo>
                <a:lnTo>
                  <a:pt x="15314" y="15851"/>
                </a:lnTo>
                <a:lnTo>
                  <a:pt x="15387" y="15729"/>
                </a:lnTo>
                <a:lnTo>
                  <a:pt x="15460" y="15607"/>
                </a:lnTo>
                <a:lnTo>
                  <a:pt x="15509" y="15461"/>
                </a:lnTo>
                <a:lnTo>
                  <a:pt x="15534" y="15290"/>
                </a:lnTo>
                <a:lnTo>
                  <a:pt x="15534" y="8866"/>
                </a:lnTo>
                <a:lnTo>
                  <a:pt x="18416" y="8866"/>
                </a:lnTo>
                <a:lnTo>
                  <a:pt x="9208" y="1"/>
                </a:lnTo>
                <a:close/>
              </a:path>
            </a:pathLst>
          </a:custGeom>
          <a:solidFill>
            <a:srgbClr val="C6E6A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75" name="Shape 885"/>
          <p:cNvGrpSpPr/>
          <p:nvPr/>
        </p:nvGrpSpPr>
        <p:grpSpPr>
          <a:xfrm>
            <a:off x="2455993" y="1989227"/>
            <a:ext cx="351203" cy="324660"/>
            <a:chOff x="5975075" y="2327500"/>
            <a:chExt cx="420100" cy="388350"/>
          </a:xfrm>
          <a:solidFill>
            <a:srgbClr val="C6E6A2"/>
          </a:solidFill>
        </p:grpSpPr>
        <p:sp>
          <p:nvSpPr>
            <p:cNvPr id="76" name="Shape 886"/>
            <p:cNvSpPr/>
            <p:nvPr/>
          </p:nvSpPr>
          <p:spPr>
            <a:xfrm>
              <a:off x="5975075" y="2474650"/>
              <a:ext cx="98325" cy="220450"/>
            </a:xfrm>
            <a:custGeom>
              <a:avLst/>
              <a:gdLst/>
              <a:ahLst/>
              <a:cxnLst/>
              <a:rect l="0" t="0" r="0" b="0"/>
              <a:pathLst>
                <a:path w="3933" h="8818" extrusionOk="0">
                  <a:moveTo>
                    <a:pt x="2418" y="1002"/>
                  </a:moveTo>
                  <a:lnTo>
                    <a:pt x="2565" y="1027"/>
                  </a:lnTo>
                  <a:lnTo>
                    <a:pt x="2687" y="1075"/>
                  </a:lnTo>
                  <a:lnTo>
                    <a:pt x="2809" y="1124"/>
                  </a:lnTo>
                  <a:lnTo>
                    <a:pt x="2907" y="1222"/>
                  </a:lnTo>
                  <a:lnTo>
                    <a:pt x="3005" y="1320"/>
                  </a:lnTo>
                  <a:lnTo>
                    <a:pt x="3078" y="1442"/>
                  </a:lnTo>
                  <a:lnTo>
                    <a:pt x="3102" y="1564"/>
                  </a:lnTo>
                  <a:lnTo>
                    <a:pt x="3127" y="1710"/>
                  </a:lnTo>
                  <a:lnTo>
                    <a:pt x="3102" y="1857"/>
                  </a:lnTo>
                  <a:lnTo>
                    <a:pt x="3078" y="1979"/>
                  </a:lnTo>
                  <a:lnTo>
                    <a:pt x="3005" y="2101"/>
                  </a:lnTo>
                  <a:lnTo>
                    <a:pt x="2907" y="2223"/>
                  </a:lnTo>
                  <a:lnTo>
                    <a:pt x="2809" y="2297"/>
                  </a:lnTo>
                  <a:lnTo>
                    <a:pt x="2687" y="2370"/>
                  </a:lnTo>
                  <a:lnTo>
                    <a:pt x="2565" y="2394"/>
                  </a:lnTo>
                  <a:lnTo>
                    <a:pt x="2418" y="2419"/>
                  </a:lnTo>
                  <a:lnTo>
                    <a:pt x="2272" y="2394"/>
                  </a:lnTo>
                  <a:lnTo>
                    <a:pt x="2150" y="2370"/>
                  </a:lnTo>
                  <a:lnTo>
                    <a:pt x="2028" y="2297"/>
                  </a:lnTo>
                  <a:lnTo>
                    <a:pt x="1930" y="2223"/>
                  </a:lnTo>
                  <a:lnTo>
                    <a:pt x="1832" y="2101"/>
                  </a:lnTo>
                  <a:lnTo>
                    <a:pt x="1759" y="1979"/>
                  </a:lnTo>
                  <a:lnTo>
                    <a:pt x="1735" y="1857"/>
                  </a:lnTo>
                  <a:lnTo>
                    <a:pt x="1710" y="1710"/>
                  </a:lnTo>
                  <a:lnTo>
                    <a:pt x="1735" y="1564"/>
                  </a:lnTo>
                  <a:lnTo>
                    <a:pt x="1759" y="1442"/>
                  </a:lnTo>
                  <a:lnTo>
                    <a:pt x="1832" y="1320"/>
                  </a:lnTo>
                  <a:lnTo>
                    <a:pt x="1930" y="1222"/>
                  </a:lnTo>
                  <a:lnTo>
                    <a:pt x="2028" y="1124"/>
                  </a:lnTo>
                  <a:lnTo>
                    <a:pt x="2150" y="1075"/>
                  </a:lnTo>
                  <a:lnTo>
                    <a:pt x="2272" y="1027"/>
                  </a:lnTo>
                  <a:lnTo>
                    <a:pt x="2418" y="1002"/>
                  </a:lnTo>
                  <a:close/>
                  <a:moveTo>
                    <a:pt x="1" y="1"/>
                  </a:moveTo>
                  <a:lnTo>
                    <a:pt x="1" y="8817"/>
                  </a:lnTo>
                  <a:lnTo>
                    <a:pt x="3933" y="8817"/>
                  </a:lnTo>
                  <a:lnTo>
                    <a:pt x="393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7" name="Shape 887"/>
            <p:cNvSpPr/>
            <p:nvPr/>
          </p:nvSpPr>
          <p:spPr>
            <a:xfrm>
              <a:off x="6088025" y="2327500"/>
              <a:ext cx="307150" cy="388350"/>
            </a:xfrm>
            <a:custGeom>
              <a:avLst/>
              <a:gdLst/>
              <a:ahLst/>
              <a:cxnLst/>
              <a:rect l="0" t="0" r="0" b="0"/>
              <a:pathLst>
                <a:path w="12286" h="15534" extrusionOk="0">
                  <a:moveTo>
                    <a:pt x="6326" y="1"/>
                  </a:moveTo>
                  <a:lnTo>
                    <a:pt x="5960" y="25"/>
                  </a:lnTo>
                  <a:lnTo>
                    <a:pt x="5716" y="74"/>
                  </a:lnTo>
                  <a:lnTo>
                    <a:pt x="5520" y="147"/>
                  </a:lnTo>
                  <a:lnTo>
                    <a:pt x="5374" y="221"/>
                  </a:lnTo>
                  <a:lnTo>
                    <a:pt x="4983" y="1466"/>
                  </a:lnTo>
                  <a:lnTo>
                    <a:pt x="4788" y="2028"/>
                  </a:lnTo>
                  <a:lnTo>
                    <a:pt x="4592" y="2541"/>
                  </a:lnTo>
                  <a:lnTo>
                    <a:pt x="4397" y="3005"/>
                  </a:lnTo>
                  <a:lnTo>
                    <a:pt x="4202" y="3396"/>
                  </a:lnTo>
                  <a:lnTo>
                    <a:pt x="4031" y="3689"/>
                  </a:lnTo>
                  <a:lnTo>
                    <a:pt x="3884" y="3933"/>
                  </a:lnTo>
                  <a:lnTo>
                    <a:pt x="3664" y="4153"/>
                  </a:lnTo>
                  <a:lnTo>
                    <a:pt x="3322" y="4495"/>
                  </a:lnTo>
                  <a:lnTo>
                    <a:pt x="2516" y="5252"/>
                  </a:lnTo>
                  <a:lnTo>
                    <a:pt x="1442" y="6229"/>
                  </a:lnTo>
                  <a:lnTo>
                    <a:pt x="1" y="6229"/>
                  </a:lnTo>
                  <a:lnTo>
                    <a:pt x="1" y="13433"/>
                  </a:lnTo>
                  <a:lnTo>
                    <a:pt x="1515" y="13433"/>
                  </a:lnTo>
                  <a:lnTo>
                    <a:pt x="2004" y="13678"/>
                  </a:lnTo>
                  <a:lnTo>
                    <a:pt x="2687" y="13971"/>
                  </a:lnTo>
                  <a:lnTo>
                    <a:pt x="3567" y="14313"/>
                  </a:lnTo>
                  <a:lnTo>
                    <a:pt x="4544" y="14679"/>
                  </a:lnTo>
                  <a:lnTo>
                    <a:pt x="5594" y="14997"/>
                  </a:lnTo>
                  <a:lnTo>
                    <a:pt x="6131" y="15143"/>
                  </a:lnTo>
                  <a:lnTo>
                    <a:pt x="6668" y="15265"/>
                  </a:lnTo>
                  <a:lnTo>
                    <a:pt x="7181" y="15387"/>
                  </a:lnTo>
                  <a:lnTo>
                    <a:pt x="7694" y="15461"/>
                  </a:lnTo>
                  <a:lnTo>
                    <a:pt x="8158" y="15509"/>
                  </a:lnTo>
                  <a:lnTo>
                    <a:pt x="8622" y="15534"/>
                  </a:lnTo>
                  <a:lnTo>
                    <a:pt x="9404" y="15534"/>
                  </a:lnTo>
                  <a:lnTo>
                    <a:pt x="9819" y="15509"/>
                  </a:lnTo>
                  <a:lnTo>
                    <a:pt x="10210" y="15461"/>
                  </a:lnTo>
                  <a:lnTo>
                    <a:pt x="10552" y="15363"/>
                  </a:lnTo>
                  <a:lnTo>
                    <a:pt x="10723" y="15314"/>
                  </a:lnTo>
                  <a:lnTo>
                    <a:pt x="10845" y="15265"/>
                  </a:lnTo>
                  <a:lnTo>
                    <a:pt x="10967" y="15192"/>
                  </a:lnTo>
                  <a:lnTo>
                    <a:pt x="11064" y="15094"/>
                  </a:lnTo>
                  <a:lnTo>
                    <a:pt x="11113" y="14997"/>
                  </a:lnTo>
                  <a:lnTo>
                    <a:pt x="11162" y="14874"/>
                  </a:lnTo>
                  <a:lnTo>
                    <a:pt x="11235" y="14166"/>
                  </a:lnTo>
                  <a:lnTo>
                    <a:pt x="11211" y="13995"/>
                  </a:lnTo>
                  <a:lnTo>
                    <a:pt x="11162" y="13849"/>
                  </a:lnTo>
                  <a:lnTo>
                    <a:pt x="11064" y="13702"/>
                  </a:lnTo>
                  <a:lnTo>
                    <a:pt x="10918" y="13580"/>
                  </a:lnTo>
                  <a:lnTo>
                    <a:pt x="11040" y="13556"/>
                  </a:lnTo>
                  <a:lnTo>
                    <a:pt x="11162" y="13507"/>
                  </a:lnTo>
                  <a:lnTo>
                    <a:pt x="11284" y="13458"/>
                  </a:lnTo>
                  <a:lnTo>
                    <a:pt x="11382" y="13360"/>
                  </a:lnTo>
                  <a:lnTo>
                    <a:pt x="11455" y="13263"/>
                  </a:lnTo>
                  <a:lnTo>
                    <a:pt x="11528" y="13140"/>
                  </a:lnTo>
                  <a:lnTo>
                    <a:pt x="11577" y="12994"/>
                  </a:lnTo>
                  <a:lnTo>
                    <a:pt x="11602" y="12872"/>
                  </a:lnTo>
                  <a:lnTo>
                    <a:pt x="11675" y="11993"/>
                  </a:lnTo>
                  <a:lnTo>
                    <a:pt x="11675" y="11870"/>
                  </a:lnTo>
                  <a:lnTo>
                    <a:pt x="11675" y="11773"/>
                  </a:lnTo>
                  <a:lnTo>
                    <a:pt x="11651" y="11651"/>
                  </a:lnTo>
                  <a:lnTo>
                    <a:pt x="11602" y="11553"/>
                  </a:lnTo>
                  <a:lnTo>
                    <a:pt x="11480" y="11382"/>
                  </a:lnTo>
                  <a:lnTo>
                    <a:pt x="11406" y="11309"/>
                  </a:lnTo>
                  <a:lnTo>
                    <a:pt x="11333" y="11235"/>
                  </a:lnTo>
                  <a:lnTo>
                    <a:pt x="11455" y="11211"/>
                  </a:lnTo>
                  <a:lnTo>
                    <a:pt x="11553" y="11162"/>
                  </a:lnTo>
                  <a:lnTo>
                    <a:pt x="11651" y="11089"/>
                  </a:lnTo>
                  <a:lnTo>
                    <a:pt x="11748" y="10991"/>
                  </a:lnTo>
                  <a:lnTo>
                    <a:pt x="11822" y="10893"/>
                  </a:lnTo>
                  <a:lnTo>
                    <a:pt x="11870" y="10796"/>
                  </a:lnTo>
                  <a:lnTo>
                    <a:pt x="11919" y="10674"/>
                  </a:lnTo>
                  <a:lnTo>
                    <a:pt x="11944" y="10527"/>
                  </a:lnTo>
                  <a:lnTo>
                    <a:pt x="12017" y="9672"/>
                  </a:lnTo>
                  <a:lnTo>
                    <a:pt x="12017" y="9550"/>
                  </a:lnTo>
                  <a:lnTo>
                    <a:pt x="12017" y="9428"/>
                  </a:lnTo>
                  <a:lnTo>
                    <a:pt x="11993" y="9306"/>
                  </a:lnTo>
                  <a:lnTo>
                    <a:pt x="11944" y="9208"/>
                  </a:lnTo>
                  <a:lnTo>
                    <a:pt x="11895" y="9111"/>
                  </a:lnTo>
                  <a:lnTo>
                    <a:pt x="11822" y="9037"/>
                  </a:lnTo>
                  <a:lnTo>
                    <a:pt x="11748" y="8964"/>
                  </a:lnTo>
                  <a:lnTo>
                    <a:pt x="11651" y="8891"/>
                  </a:lnTo>
                  <a:lnTo>
                    <a:pt x="11748" y="8866"/>
                  </a:lnTo>
                  <a:lnTo>
                    <a:pt x="11846" y="8793"/>
                  </a:lnTo>
                  <a:lnTo>
                    <a:pt x="11944" y="8720"/>
                  </a:lnTo>
                  <a:lnTo>
                    <a:pt x="12017" y="8647"/>
                  </a:lnTo>
                  <a:lnTo>
                    <a:pt x="12090" y="8549"/>
                  </a:lnTo>
                  <a:lnTo>
                    <a:pt x="12139" y="8451"/>
                  </a:lnTo>
                  <a:lnTo>
                    <a:pt x="12163" y="8329"/>
                  </a:lnTo>
                  <a:lnTo>
                    <a:pt x="12188" y="8207"/>
                  </a:lnTo>
                  <a:lnTo>
                    <a:pt x="12286" y="7328"/>
                  </a:lnTo>
                  <a:lnTo>
                    <a:pt x="12261" y="7206"/>
                  </a:lnTo>
                  <a:lnTo>
                    <a:pt x="12237" y="7083"/>
                  </a:lnTo>
                  <a:lnTo>
                    <a:pt x="12188" y="6986"/>
                  </a:lnTo>
                  <a:lnTo>
                    <a:pt x="12139" y="6888"/>
                  </a:lnTo>
                  <a:lnTo>
                    <a:pt x="12066" y="6790"/>
                  </a:lnTo>
                  <a:lnTo>
                    <a:pt x="11968" y="6717"/>
                  </a:lnTo>
                  <a:lnTo>
                    <a:pt x="11748" y="6571"/>
                  </a:lnTo>
                  <a:lnTo>
                    <a:pt x="11504" y="6448"/>
                  </a:lnTo>
                  <a:lnTo>
                    <a:pt x="11211" y="6351"/>
                  </a:lnTo>
                  <a:lnTo>
                    <a:pt x="10893" y="6278"/>
                  </a:lnTo>
                  <a:lnTo>
                    <a:pt x="10576" y="6229"/>
                  </a:lnTo>
                  <a:lnTo>
                    <a:pt x="9892" y="6131"/>
                  </a:lnTo>
                  <a:lnTo>
                    <a:pt x="8842" y="6033"/>
                  </a:lnTo>
                  <a:lnTo>
                    <a:pt x="7596" y="5960"/>
                  </a:lnTo>
                  <a:lnTo>
                    <a:pt x="6326" y="5887"/>
                  </a:lnTo>
                  <a:lnTo>
                    <a:pt x="6497" y="5594"/>
                  </a:lnTo>
                  <a:lnTo>
                    <a:pt x="6644" y="5252"/>
                  </a:lnTo>
                  <a:lnTo>
                    <a:pt x="6790" y="4885"/>
                  </a:lnTo>
                  <a:lnTo>
                    <a:pt x="6888" y="4495"/>
                  </a:lnTo>
                  <a:lnTo>
                    <a:pt x="6986" y="4104"/>
                  </a:lnTo>
                  <a:lnTo>
                    <a:pt x="7083" y="3689"/>
                  </a:lnTo>
                  <a:lnTo>
                    <a:pt x="7181" y="2883"/>
                  </a:lnTo>
                  <a:lnTo>
                    <a:pt x="7254" y="2150"/>
                  </a:lnTo>
                  <a:lnTo>
                    <a:pt x="7303" y="1539"/>
                  </a:lnTo>
                  <a:lnTo>
                    <a:pt x="7303" y="978"/>
                  </a:lnTo>
                  <a:lnTo>
                    <a:pt x="7303" y="807"/>
                  </a:lnTo>
                  <a:lnTo>
                    <a:pt x="7230" y="611"/>
                  </a:lnTo>
                  <a:lnTo>
                    <a:pt x="7157" y="465"/>
                  </a:lnTo>
                  <a:lnTo>
                    <a:pt x="7035" y="318"/>
                  </a:lnTo>
                  <a:lnTo>
                    <a:pt x="6888" y="172"/>
                  </a:lnTo>
                  <a:lnTo>
                    <a:pt x="6717" y="98"/>
                  </a:lnTo>
                  <a:lnTo>
                    <a:pt x="6522" y="25"/>
                  </a:lnTo>
                  <a:lnTo>
                    <a:pt x="632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6188758" y="2244032"/>
            <a:ext cx="4445373" cy="1107996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100" dirty="0" smtClean="0"/>
              <a:t>1 – Компания инициирует вопрос о </a:t>
            </a:r>
            <a:r>
              <a:rPr lang="ru-RU" sz="1100" dirty="0" err="1" smtClean="0"/>
              <a:t>секьюритизации</a:t>
            </a:r>
            <a:r>
              <a:rPr lang="ru-RU" sz="1100" dirty="0" smtClean="0"/>
              <a:t> своих активов; 2 - СЮЛ выпускает синтети</a:t>
            </a:r>
            <a:r>
              <a:rPr lang="ru-RU" sz="1100" dirty="0" smtClean="0"/>
              <a:t>ческие ценные бумаги </a:t>
            </a:r>
            <a:r>
              <a:rPr lang="ru-RU" sz="1100" dirty="0" smtClean="0"/>
              <a:t>и получает право для управления данными ЦБ. 3 - поступле­ния от продаж; 4 - поступления от продаж от СЮЛ до Компании.</a:t>
            </a:r>
          </a:p>
          <a:p>
            <a:endParaRPr lang="ru-RU" sz="1100" dirty="0"/>
          </a:p>
        </p:txBody>
      </p:sp>
      <p:sp>
        <p:nvSpPr>
          <p:cNvPr id="38" name="Заголовок 1"/>
          <p:cNvSpPr txBox="1">
            <a:spLocks/>
          </p:cNvSpPr>
          <p:nvPr/>
        </p:nvSpPr>
        <p:spPr>
          <a:xfrm>
            <a:off x="432000" y="368602"/>
            <a:ext cx="8078391" cy="6693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8078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8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Инновационные </a:t>
            </a:r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способы финансирования </a:t>
            </a: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МСБ</a:t>
            </a:r>
          </a:p>
          <a:p>
            <a:r>
              <a:rPr lang="ru-RU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Секьюритизация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лизинговых 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активов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0" name="Стрелка вниз 39"/>
          <p:cNvSpPr/>
          <p:nvPr/>
        </p:nvSpPr>
        <p:spPr>
          <a:xfrm rot="16200000">
            <a:off x="2868209" y="2096239"/>
            <a:ext cx="211879" cy="572777"/>
          </a:xfrm>
          <a:prstGeom prst="downArrow">
            <a:avLst/>
          </a:prstGeom>
          <a:solidFill>
            <a:srgbClr val="C6E6A2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590"/>
          </a:p>
        </p:txBody>
      </p:sp>
      <p:sp>
        <p:nvSpPr>
          <p:cNvPr id="34" name="Стрелка вниз 33"/>
          <p:cNvSpPr/>
          <p:nvPr/>
        </p:nvSpPr>
        <p:spPr>
          <a:xfrm rot="5400000">
            <a:off x="2854122" y="2522778"/>
            <a:ext cx="211879" cy="572777"/>
          </a:xfrm>
          <a:prstGeom prst="downArrow">
            <a:avLst/>
          </a:prstGeom>
          <a:solidFill>
            <a:srgbClr val="C6E6A2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590"/>
          </a:p>
        </p:txBody>
      </p:sp>
      <p:sp>
        <p:nvSpPr>
          <p:cNvPr id="35" name="Прямоугольник 34"/>
          <p:cNvSpPr/>
          <p:nvPr/>
        </p:nvSpPr>
        <p:spPr>
          <a:xfrm>
            <a:off x="4216789" y="3625707"/>
            <a:ext cx="1545263" cy="64234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Облигации сроком </a:t>
            </a:r>
            <a:r>
              <a:rPr lang="en-US" sz="1100" dirty="0" smtClean="0">
                <a:solidFill>
                  <a:schemeClr val="tx1"/>
                </a:solidFill>
              </a:rPr>
              <a:t>Y</a:t>
            </a:r>
            <a:endParaRPr lang="ru-RU" sz="1100" dirty="0">
              <a:solidFill>
                <a:schemeClr val="tx1"/>
              </a:solidFill>
            </a:endParaRPr>
          </a:p>
        </p:txBody>
      </p:sp>
      <p:cxnSp>
        <p:nvCxnSpPr>
          <p:cNvPr id="15" name="Соединительная линия уступом 14"/>
          <p:cNvCxnSpPr>
            <a:stCxn id="61" idx="3"/>
          </p:cNvCxnSpPr>
          <p:nvPr/>
        </p:nvCxnSpPr>
        <p:spPr>
          <a:xfrm flipH="1">
            <a:off x="3228625" y="2565204"/>
            <a:ext cx="2529578" cy="1928950"/>
          </a:xfrm>
          <a:prstGeom prst="bentConnector3">
            <a:avLst>
              <a:gd name="adj1" fmla="val -9037"/>
            </a:avLst>
          </a:prstGeom>
          <a:ln w="2222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3" idx="2"/>
          </p:cNvCxnSpPr>
          <p:nvPr/>
        </p:nvCxnSpPr>
        <p:spPr>
          <a:xfrm flipH="1">
            <a:off x="3228624" y="4268654"/>
            <a:ext cx="1" cy="225500"/>
          </a:xfrm>
          <a:prstGeom prst="line">
            <a:avLst/>
          </a:prstGeom>
          <a:ln w="2222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H="1">
            <a:off x="4984199" y="4257767"/>
            <a:ext cx="1" cy="225500"/>
          </a:xfrm>
          <a:prstGeom prst="line">
            <a:avLst/>
          </a:prstGeom>
          <a:ln w="2222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815646" y="2491144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/>
              <a:t>4</a:t>
            </a:r>
            <a:endParaRPr lang="ru-RU" sz="1100" dirty="0"/>
          </a:p>
        </p:txBody>
      </p:sp>
      <p:sp>
        <p:nvSpPr>
          <p:cNvPr id="47" name="TextBox 46"/>
          <p:cNvSpPr txBox="1"/>
          <p:nvPr/>
        </p:nvSpPr>
        <p:spPr>
          <a:xfrm>
            <a:off x="2819489" y="2129994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/>
              <a:t>1</a:t>
            </a:r>
            <a:endParaRPr lang="ru-RU" sz="1100" dirty="0"/>
          </a:p>
        </p:txBody>
      </p:sp>
      <p:sp>
        <p:nvSpPr>
          <p:cNvPr id="48" name="TextBox 47"/>
          <p:cNvSpPr txBox="1"/>
          <p:nvPr/>
        </p:nvSpPr>
        <p:spPr>
          <a:xfrm>
            <a:off x="5762052" y="3261605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/>
              <a:t>3</a:t>
            </a: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H="1">
            <a:off x="3237485" y="3437499"/>
            <a:ext cx="1746715" cy="0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endCxn id="3" idx="0"/>
          </p:cNvCxnSpPr>
          <p:nvPr/>
        </p:nvCxnSpPr>
        <p:spPr>
          <a:xfrm flipH="1">
            <a:off x="3228625" y="3437499"/>
            <a:ext cx="8860" cy="188811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972908" y="3437499"/>
            <a:ext cx="1" cy="196536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3979235" y="3404962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/>
              <a:t>2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410343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9" y="0"/>
            <a:ext cx="10770541" cy="6858000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771742" y="6356353"/>
            <a:ext cx="770557" cy="365125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15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32000" y="368602"/>
            <a:ext cx="8078391" cy="8167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8078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8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1. </a:t>
            </a: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Возможные </a:t>
            </a:r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модели применения инструментов </a:t>
            </a: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Японии </a:t>
            </a:r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Фондом «Даму</a:t>
            </a: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»</a:t>
            </a:r>
          </a:p>
          <a:p>
            <a:r>
              <a:rPr lang="ru-RU" sz="1600" dirty="0" smtClean="0"/>
              <a:t>Сертификат </a:t>
            </a:r>
            <a:r>
              <a:rPr lang="ru-RU" sz="1600" dirty="0"/>
              <a:t>кредитной гарантии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41866" y="1502595"/>
            <a:ext cx="896620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06" algn="ctr">
              <a:spcAft>
                <a:spcPts val="511"/>
              </a:spcAft>
              <a:defRPr/>
            </a:pPr>
            <a:r>
              <a:rPr lang="ru-RU" altLang="ru-RU" sz="1600" b="1" dirty="0" smtClean="0">
                <a:cs typeface="Arial" pitchFamily="34" charset="0"/>
              </a:rPr>
              <a:t>Механизм:</a:t>
            </a:r>
            <a:endParaRPr lang="ru-RU" altLang="ru-RU" sz="1600" dirty="0"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92299" y="4169191"/>
            <a:ext cx="9986234" cy="475043"/>
          </a:xfrm>
          <a:prstGeom prst="rect">
            <a:avLst/>
          </a:prstGeom>
          <a:solidFill>
            <a:srgbClr val="C6E6A2"/>
          </a:solidFill>
          <a:ln w="12700">
            <a:solidFill>
              <a:srgbClr val="C6E6A2"/>
            </a:solidFill>
            <a:round/>
            <a:headEnd/>
            <a:tailEnd/>
          </a:ln>
        </p:spPr>
        <p:txBody>
          <a:bodyPr lIns="88873" tIns="44437" rIns="88873" bIns="44437" anchor="ctr" anchorCtr="0"/>
          <a:lstStyle/>
          <a:p>
            <a:pPr algn="ctr"/>
            <a:r>
              <a:rPr lang="ru-RU" sz="1600" b="1" dirty="0" smtClean="0"/>
              <a:t>Эффект от реализации данных мер:</a:t>
            </a:r>
            <a:endParaRPr lang="ru-RU" sz="1600" b="1" dirty="0"/>
          </a:p>
        </p:txBody>
      </p:sp>
      <p:sp>
        <p:nvSpPr>
          <p:cNvPr id="10" name="Прямоугольник 1"/>
          <p:cNvSpPr>
            <a:spLocks noChangeArrowheads="1"/>
          </p:cNvSpPr>
          <p:nvPr/>
        </p:nvSpPr>
        <p:spPr bwMode="auto">
          <a:xfrm>
            <a:off x="292299" y="1978700"/>
            <a:ext cx="9986234" cy="1096193"/>
          </a:xfrm>
          <a:prstGeom prst="rect">
            <a:avLst/>
          </a:prstGeom>
          <a:solidFill>
            <a:srgbClr val="FFFFFF"/>
          </a:solidFill>
          <a:ln w="12700">
            <a:solidFill>
              <a:srgbClr val="C6E6A2"/>
            </a:solidFill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2000" tIns="72000" rIns="72000" bIns="72000" anchor="t"/>
          <a:lstStyle/>
          <a:p>
            <a:pPr marL="2706">
              <a:spcAft>
                <a:spcPts val="511"/>
              </a:spcAft>
              <a:defRPr/>
            </a:pPr>
            <a:endParaRPr lang="en-US" altLang="ru-RU" sz="1400" dirty="0" smtClean="0">
              <a:cs typeface="Arial" pitchFamily="34" charset="0"/>
            </a:endParaRPr>
          </a:p>
          <a:p>
            <a:pPr marL="174156" indent="-171450">
              <a:spcAft>
                <a:spcPts val="511"/>
              </a:spcAft>
              <a:buFont typeface="Wingdings" pitchFamily="2" charset="2"/>
              <a:buChar char="§"/>
              <a:defRPr/>
            </a:pPr>
            <a:r>
              <a:rPr lang="ru-RU" altLang="ru-RU" sz="1400" dirty="0" smtClean="0">
                <a:cs typeface="Arial" pitchFamily="34" charset="0"/>
              </a:rPr>
              <a:t>Рассмотреть возможность выдачи сертификатов гарантии</a:t>
            </a:r>
          </a:p>
          <a:p>
            <a:pPr marL="174156" indent="-171450">
              <a:spcAft>
                <a:spcPts val="511"/>
              </a:spcAft>
              <a:buFont typeface="Wingdings" pitchFamily="2" charset="2"/>
              <a:buChar char="§"/>
              <a:defRPr/>
            </a:pPr>
            <a:r>
              <a:rPr lang="ru-RU" altLang="ru-RU" sz="1400" dirty="0" smtClean="0">
                <a:cs typeface="Arial" pitchFamily="34" charset="0"/>
              </a:rPr>
              <a:t>В перспективе осуществление подачи заявки МСБ на гарантию в онлайн режиме и выдачи сертификатов в режиме онлайн через портал </a:t>
            </a:r>
            <a:r>
              <a:rPr lang="en-US" altLang="ru-RU" sz="1400" dirty="0" smtClean="0">
                <a:cs typeface="Arial" pitchFamily="34" charset="0"/>
              </a:rPr>
              <a:t>Online </a:t>
            </a:r>
            <a:r>
              <a:rPr lang="en-US" altLang="ru-RU" sz="1400" dirty="0" err="1" smtClean="0">
                <a:cs typeface="Arial" pitchFamily="34" charset="0"/>
              </a:rPr>
              <a:t>Damu</a:t>
            </a:r>
            <a:r>
              <a:rPr lang="en-US" altLang="ru-RU" sz="1400" dirty="0" smtClean="0">
                <a:cs typeface="Arial" pitchFamily="34" charset="0"/>
              </a:rPr>
              <a:t> </a:t>
            </a:r>
            <a:r>
              <a:rPr lang="ru-RU" altLang="ru-RU" sz="1400" dirty="0" smtClean="0">
                <a:cs typeface="Arial" pitchFamily="34" charset="0"/>
              </a:rPr>
              <a:t>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92299" y="1503658"/>
            <a:ext cx="9986234" cy="475043"/>
          </a:xfrm>
          <a:prstGeom prst="rect">
            <a:avLst/>
          </a:prstGeom>
          <a:solidFill>
            <a:srgbClr val="C6E6A2"/>
          </a:solidFill>
          <a:ln w="12700">
            <a:solidFill>
              <a:srgbClr val="C6E6A2"/>
            </a:solidFill>
            <a:round/>
            <a:headEnd/>
            <a:tailEnd/>
          </a:ln>
        </p:spPr>
        <p:txBody>
          <a:bodyPr lIns="88873" tIns="44437" rIns="88873" bIns="44437" anchor="ctr" anchorCtr="0"/>
          <a:lstStyle/>
          <a:p>
            <a:pPr algn="ctr"/>
            <a:r>
              <a:rPr lang="ru-RU" sz="1600" b="1" dirty="0" smtClean="0"/>
              <a:t>Механизм реализации:</a:t>
            </a:r>
            <a:endParaRPr lang="ru-RU" sz="1600" b="1" dirty="0"/>
          </a:p>
        </p:txBody>
      </p:sp>
      <p:sp>
        <p:nvSpPr>
          <p:cNvPr id="12" name="Прямоугольник 1"/>
          <p:cNvSpPr>
            <a:spLocks noChangeArrowheads="1"/>
          </p:cNvSpPr>
          <p:nvPr/>
        </p:nvSpPr>
        <p:spPr bwMode="auto">
          <a:xfrm>
            <a:off x="292299" y="4644233"/>
            <a:ext cx="9986234" cy="1640025"/>
          </a:xfrm>
          <a:prstGeom prst="rect">
            <a:avLst/>
          </a:prstGeom>
          <a:solidFill>
            <a:srgbClr val="FFFFFF"/>
          </a:solidFill>
          <a:ln w="12700">
            <a:solidFill>
              <a:srgbClr val="C6E6A2"/>
            </a:solidFill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2000" tIns="72000" rIns="72000" bIns="72000" anchor="t"/>
          <a:lstStyle/>
          <a:p>
            <a:pPr marL="174156" indent="-171450">
              <a:spcAft>
                <a:spcPts val="511"/>
              </a:spcAft>
              <a:buFont typeface="Wingdings" pitchFamily="2" charset="2"/>
              <a:buChar char="§"/>
              <a:defRPr/>
            </a:pPr>
            <a:r>
              <a:rPr lang="ru-RU" altLang="ru-RU" sz="1400" dirty="0" smtClean="0">
                <a:cs typeface="Arial" pitchFamily="34" charset="0"/>
              </a:rPr>
              <a:t>Упрощение и ускорение процесса предоставления гарантии Фондом</a:t>
            </a:r>
          </a:p>
          <a:p>
            <a:pPr marL="174156" indent="-171450">
              <a:spcAft>
                <a:spcPts val="511"/>
              </a:spcAft>
              <a:buFont typeface="Wingdings" pitchFamily="2" charset="2"/>
              <a:buChar char="§"/>
              <a:defRPr/>
            </a:pPr>
            <a:r>
              <a:rPr lang="ru-RU" altLang="ru-RU" sz="1400" dirty="0" smtClean="0">
                <a:cs typeface="Arial" pitchFamily="34" charset="0"/>
              </a:rPr>
              <a:t>Ускорение сроков рассмотрения со стороны БВУ и прочих </a:t>
            </a:r>
            <a:r>
              <a:rPr lang="ru-RU" altLang="ru-RU" sz="1400" dirty="0" err="1" smtClean="0">
                <a:cs typeface="Arial" pitchFamily="34" charset="0"/>
              </a:rPr>
              <a:t>фин.институтов</a:t>
            </a:r>
            <a:r>
              <a:rPr lang="ru-RU" altLang="ru-RU" sz="1400" dirty="0" smtClean="0">
                <a:cs typeface="Arial" pitchFamily="34" charset="0"/>
              </a:rPr>
              <a:t> </a:t>
            </a:r>
            <a:endParaRPr lang="ru-RU" altLang="ru-RU" sz="1400" dirty="0">
              <a:cs typeface="Arial" pitchFamily="34" charset="0"/>
            </a:endParaRPr>
          </a:p>
          <a:p>
            <a:pPr marL="174156" indent="-171450">
              <a:spcAft>
                <a:spcPts val="511"/>
              </a:spcAft>
              <a:buFont typeface="Wingdings" pitchFamily="2" charset="2"/>
              <a:buChar char="§"/>
              <a:defRPr/>
            </a:pPr>
            <a:r>
              <a:rPr lang="ru-RU" altLang="ru-RU" sz="1400" dirty="0" smtClean="0">
                <a:cs typeface="Arial" pitchFamily="34" charset="0"/>
              </a:rPr>
              <a:t>Увеличение количества выдачи гарантии</a:t>
            </a:r>
          </a:p>
          <a:p>
            <a:pPr marL="174156" indent="-171450">
              <a:spcAft>
                <a:spcPts val="511"/>
              </a:spcAft>
              <a:buFont typeface="Wingdings" pitchFamily="2" charset="2"/>
              <a:buChar char="§"/>
              <a:defRPr/>
            </a:pPr>
            <a:r>
              <a:rPr lang="ru-RU" altLang="ru-RU" sz="1400" dirty="0" smtClean="0">
                <a:cs typeface="Arial" pitchFamily="34" charset="0"/>
              </a:rPr>
              <a:t>Повышение популярности и доступности поддержки в виде гарантии</a:t>
            </a:r>
          </a:p>
          <a:p>
            <a:pPr marL="174156" indent="-171450">
              <a:spcAft>
                <a:spcPts val="511"/>
              </a:spcAft>
              <a:buFont typeface="Wingdings" pitchFamily="2" charset="2"/>
              <a:buChar char="§"/>
              <a:defRPr/>
            </a:pPr>
            <a:r>
              <a:rPr lang="ru-RU" altLang="ru-RU" sz="1400" dirty="0" smtClean="0">
                <a:cs typeface="Arial" pitchFamily="34" charset="0"/>
              </a:rPr>
              <a:t>Увеличение доходов Фонда. В результате данные средства можно направлять для поддержки новых проектов  </a:t>
            </a:r>
          </a:p>
          <a:p>
            <a:pPr marL="174156" indent="-171450">
              <a:spcAft>
                <a:spcPts val="511"/>
              </a:spcAft>
              <a:buFont typeface="Wingdings" pitchFamily="2" charset="2"/>
              <a:buChar char="§"/>
              <a:defRPr/>
            </a:pPr>
            <a:endParaRPr lang="ru-RU" altLang="ru-RU" sz="14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76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770541" cy="6858000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771742" y="6356353"/>
            <a:ext cx="770557" cy="365125"/>
          </a:xfrm>
        </p:spPr>
        <p:txBody>
          <a:bodyPr/>
          <a:lstStyle/>
          <a:p>
            <a:fld id="{92118A34-E63D-4F5A-9591-B69D821C3137}" type="slidenum">
              <a:rPr lang="ru-RU" sz="2000" b="1" smtClean="0">
                <a:solidFill>
                  <a:schemeClr val="bg1"/>
                </a:solidFill>
              </a:rPr>
              <a:t>16</a:t>
            </a:fld>
            <a:endParaRPr lang="ru-RU" sz="2000" b="1">
              <a:solidFill>
                <a:schemeClr val="bg1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32000" y="287867"/>
            <a:ext cx="8774753" cy="1142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8078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8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2. Возможные </a:t>
            </a:r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модели применения инструментов </a:t>
            </a: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Японии </a:t>
            </a:r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Фондом «Даму</a:t>
            </a: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»</a:t>
            </a:r>
          </a:p>
          <a:p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Разработки 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программы или механизма по обеспечению 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бизнес 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сотрудничества между 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заемщиками 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Фонда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на базе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iDamu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аналогично Японского сайта J-</a:t>
            </a:r>
            <a:r>
              <a:rPr lang="ru-RU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GoodTech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41866" y="1502595"/>
            <a:ext cx="896620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06" algn="ctr">
              <a:spcAft>
                <a:spcPts val="511"/>
              </a:spcAft>
              <a:defRPr/>
            </a:pPr>
            <a:r>
              <a:rPr lang="ru-RU" altLang="ru-RU" sz="1600" b="1" dirty="0" smtClean="0">
                <a:cs typeface="Arial" pitchFamily="34" charset="0"/>
              </a:rPr>
              <a:t>Механизм:</a:t>
            </a:r>
            <a:endParaRPr lang="ru-RU" altLang="ru-RU" sz="1600" dirty="0"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92299" y="3272720"/>
            <a:ext cx="9986234" cy="475043"/>
          </a:xfrm>
          <a:prstGeom prst="rect">
            <a:avLst/>
          </a:prstGeom>
          <a:solidFill>
            <a:srgbClr val="C6E6A2"/>
          </a:solidFill>
          <a:ln w="12700">
            <a:solidFill>
              <a:srgbClr val="C6E6A2"/>
            </a:solidFill>
            <a:round/>
            <a:headEnd/>
            <a:tailEnd/>
          </a:ln>
        </p:spPr>
        <p:txBody>
          <a:bodyPr lIns="88873" tIns="44437" rIns="88873" bIns="44437" anchor="ctr" anchorCtr="0"/>
          <a:lstStyle/>
          <a:p>
            <a:pPr algn="ctr"/>
            <a:r>
              <a:rPr lang="ru-RU" sz="1600" b="1" dirty="0" smtClean="0"/>
              <a:t>Эффект от реализации данных мер:</a:t>
            </a:r>
            <a:endParaRPr lang="ru-RU" sz="1600" b="1" dirty="0"/>
          </a:p>
        </p:txBody>
      </p:sp>
      <p:sp>
        <p:nvSpPr>
          <p:cNvPr id="10" name="Прямоугольник 1"/>
          <p:cNvSpPr>
            <a:spLocks noChangeArrowheads="1"/>
          </p:cNvSpPr>
          <p:nvPr/>
        </p:nvSpPr>
        <p:spPr bwMode="auto">
          <a:xfrm>
            <a:off x="294515" y="1978701"/>
            <a:ext cx="9986234" cy="1026965"/>
          </a:xfrm>
          <a:prstGeom prst="rect">
            <a:avLst/>
          </a:prstGeom>
          <a:solidFill>
            <a:srgbClr val="FFFFFF"/>
          </a:solidFill>
          <a:ln w="12700">
            <a:solidFill>
              <a:srgbClr val="C6E6A2"/>
            </a:solidFill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2000" tIns="72000" rIns="72000" bIns="72000" anchor="t"/>
          <a:lstStyle/>
          <a:p>
            <a:pPr marL="174156" indent="-171450">
              <a:spcAft>
                <a:spcPts val="511"/>
              </a:spcAft>
              <a:buFont typeface="Wingdings" pitchFamily="2" charset="2"/>
              <a:buChar char="§"/>
              <a:defRPr/>
            </a:pPr>
            <a:endParaRPr lang="en-US" altLang="ru-RU" sz="1400" dirty="0" smtClean="0">
              <a:cs typeface="Arial" pitchFamily="34" charset="0"/>
            </a:endParaRPr>
          </a:p>
          <a:p>
            <a:pPr marL="174156" indent="-171450">
              <a:spcAft>
                <a:spcPts val="511"/>
              </a:spcAft>
              <a:buFont typeface="Wingdings" pitchFamily="2" charset="2"/>
              <a:buChar char="§"/>
              <a:defRPr/>
            </a:pPr>
            <a:r>
              <a:rPr lang="ru-RU" altLang="ru-RU" sz="1400" dirty="0" smtClean="0">
                <a:cs typeface="Arial" pitchFamily="34" charset="0"/>
              </a:rPr>
              <a:t>Разработка </a:t>
            </a:r>
            <a:r>
              <a:rPr lang="ru-RU" altLang="ru-RU" sz="1400" dirty="0">
                <a:cs typeface="Arial" pitchFamily="34" charset="0"/>
              </a:rPr>
              <a:t>программы/механизма с информацией о выпускаемых и реализуемых товарах и услугах по заемщикам </a:t>
            </a:r>
            <a:r>
              <a:rPr lang="ru-RU" altLang="ru-RU" sz="1400" dirty="0" smtClean="0">
                <a:cs typeface="Arial" pitchFamily="34" charset="0"/>
              </a:rPr>
              <a:t>Фонда «Даму</a:t>
            </a:r>
            <a:r>
              <a:rPr lang="ru-RU" altLang="ru-RU" sz="1400" dirty="0" smtClean="0">
                <a:cs typeface="Arial" pitchFamily="34" charset="0"/>
              </a:rPr>
              <a:t>» на базе </a:t>
            </a:r>
            <a:r>
              <a:rPr lang="en-US" altLang="ru-RU" sz="1400" dirty="0" err="1" smtClean="0">
                <a:cs typeface="Arial" pitchFamily="34" charset="0"/>
              </a:rPr>
              <a:t>iDamu</a:t>
            </a:r>
            <a:r>
              <a:rPr lang="ru-RU" altLang="ru-RU" sz="1400" dirty="0" smtClean="0">
                <a:cs typeface="Arial" pitchFamily="34" charset="0"/>
              </a:rPr>
              <a:t>.</a:t>
            </a:r>
            <a:endParaRPr lang="ru-RU" altLang="ru-RU" sz="1400" dirty="0" smtClean="0">
              <a:cs typeface="Arial" pitchFamily="34" charset="0"/>
            </a:endParaRPr>
          </a:p>
          <a:p>
            <a:pPr marL="174156" indent="-171450">
              <a:spcAft>
                <a:spcPts val="511"/>
              </a:spcAft>
              <a:buFont typeface="Wingdings" pitchFamily="2" charset="2"/>
              <a:buChar char="§"/>
              <a:defRPr/>
            </a:pPr>
            <a:endParaRPr lang="ru-RU" altLang="ru-RU" sz="1400" dirty="0" smtClean="0"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92299" y="1503658"/>
            <a:ext cx="9986234" cy="475043"/>
          </a:xfrm>
          <a:prstGeom prst="rect">
            <a:avLst/>
          </a:prstGeom>
          <a:solidFill>
            <a:srgbClr val="C6E6A2"/>
          </a:solidFill>
          <a:ln w="12700">
            <a:solidFill>
              <a:srgbClr val="C6E6A2"/>
            </a:solidFill>
            <a:round/>
            <a:headEnd/>
            <a:tailEnd/>
          </a:ln>
        </p:spPr>
        <p:txBody>
          <a:bodyPr lIns="88873" tIns="44437" rIns="88873" bIns="44437" anchor="ctr" anchorCtr="0"/>
          <a:lstStyle/>
          <a:p>
            <a:pPr algn="ctr"/>
            <a:r>
              <a:rPr lang="ru-RU" sz="1600" b="1" dirty="0" smtClean="0"/>
              <a:t>Механизм реализации:</a:t>
            </a:r>
            <a:endParaRPr lang="ru-RU" sz="1600" b="1" dirty="0"/>
          </a:p>
        </p:txBody>
      </p:sp>
      <p:sp>
        <p:nvSpPr>
          <p:cNvPr id="12" name="Прямоугольник 1"/>
          <p:cNvSpPr>
            <a:spLocks noChangeArrowheads="1"/>
          </p:cNvSpPr>
          <p:nvPr/>
        </p:nvSpPr>
        <p:spPr bwMode="auto">
          <a:xfrm>
            <a:off x="301264" y="3765681"/>
            <a:ext cx="9986234" cy="2366177"/>
          </a:xfrm>
          <a:prstGeom prst="rect">
            <a:avLst/>
          </a:prstGeom>
          <a:solidFill>
            <a:srgbClr val="FFFFFF"/>
          </a:solidFill>
          <a:ln w="12700">
            <a:solidFill>
              <a:srgbClr val="C6E6A2"/>
            </a:solidFill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2000" tIns="72000" rIns="72000" bIns="72000" anchor="t"/>
          <a:lstStyle/>
          <a:p>
            <a:pPr marL="174156" indent="-171450">
              <a:spcAft>
                <a:spcPts val="511"/>
              </a:spcAft>
              <a:buFont typeface="Wingdings" pitchFamily="2" charset="2"/>
              <a:buChar char="§"/>
              <a:defRPr/>
            </a:pPr>
            <a:r>
              <a:rPr lang="ru-RU" altLang="ru-RU" sz="1400" dirty="0" smtClean="0">
                <a:cs typeface="Arial" pitchFamily="34" charset="0"/>
              </a:rPr>
              <a:t>Повышение доходов, обеспечение </a:t>
            </a:r>
            <a:r>
              <a:rPr lang="ru-RU" altLang="ru-RU" sz="1400" dirty="0">
                <a:cs typeface="Arial" pitchFamily="34" charset="0"/>
              </a:rPr>
              <a:t>постоянного объема работы, </a:t>
            </a:r>
            <a:r>
              <a:rPr lang="ru-RU" altLang="ru-RU" sz="1400" dirty="0" smtClean="0">
                <a:cs typeface="Arial" pitchFamily="34" charset="0"/>
              </a:rPr>
              <a:t>повышение </a:t>
            </a:r>
            <a:r>
              <a:rPr lang="ru-RU" altLang="ru-RU" sz="1400" dirty="0">
                <a:cs typeface="Arial" pitchFamily="34" charset="0"/>
              </a:rPr>
              <a:t>конкурентоспособности и </a:t>
            </a:r>
            <a:r>
              <a:rPr lang="ru-RU" altLang="ru-RU" sz="1400" dirty="0" smtClean="0">
                <a:cs typeface="Arial" pitchFamily="34" charset="0"/>
              </a:rPr>
              <a:t>снижение </a:t>
            </a:r>
            <a:r>
              <a:rPr lang="ru-RU" altLang="ru-RU" sz="1400" dirty="0">
                <a:cs typeface="Arial" pitchFamily="34" charset="0"/>
              </a:rPr>
              <a:t>риска простоя или дефолта заемщиков Фонда</a:t>
            </a:r>
            <a:r>
              <a:rPr lang="ru-RU" altLang="ru-RU" sz="1400" dirty="0" smtClean="0">
                <a:cs typeface="Arial" pitchFamily="34" charset="0"/>
              </a:rPr>
              <a:t>.</a:t>
            </a:r>
          </a:p>
          <a:p>
            <a:pPr marL="174156" indent="-171450">
              <a:spcAft>
                <a:spcPts val="511"/>
              </a:spcAft>
              <a:buFont typeface="Wingdings" pitchFamily="2" charset="2"/>
              <a:buChar char="§"/>
              <a:defRPr/>
            </a:pPr>
            <a:r>
              <a:rPr lang="ru-RU" altLang="ru-RU" sz="1400" dirty="0" smtClean="0">
                <a:cs typeface="Arial" pitchFamily="34" charset="0"/>
              </a:rPr>
              <a:t>Мультипликативный эффект </a:t>
            </a:r>
            <a:r>
              <a:rPr lang="ru-RU" altLang="ru-RU" sz="1400" dirty="0">
                <a:cs typeface="Arial" pitchFamily="34" charset="0"/>
              </a:rPr>
              <a:t>на </a:t>
            </a:r>
            <a:r>
              <a:rPr lang="ru-RU" altLang="ru-RU" sz="1400" dirty="0" smtClean="0">
                <a:cs typeface="Arial" pitchFamily="34" charset="0"/>
              </a:rPr>
              <a:t>развитие </a:t>
            </a:r>
            <a:r>
              <a:rPr lang="ru-RU" altLang="ru-RU" sz="1400" dirty="0">
                <a:cs typeface="Arial" pitchFamily="34" charset="0"/>
              </a:rPr>
              <a:t>экономики определенного региона и страны в целом. </a:t>
            </a:r>
            <a:r>
              <a:rPr lang="ru-RU" altLang="ru-RU" sz="1400" dirty="0" smtClean="0">
                <a:cs typeface="Arial" pitchFamily="34" charset="0"/>
              </a:rPr>
              <a:t>Среди </a:t>
            </a:r>
            <a:r>
              <a:rPr lang="ru-RU" altLang="ru-RU" sz="1400" dirty="0">
                <a:cs typeface="Arial" pitchFamily="34" charset="0"/>
              </a:rPr>
              <a:t>клиентов Фонда будет обеспечен рост доходов, налоговых выплат, сохранение и создание новых рабочих мест</a:t>
            </a:r>
            <a:r>
              <a:rPr lang="ru-RU" altLang="ru-RU" sz="1400" dirty="0" smtClean="0">
                <a:cs typeface="Arial" pitchFamily="34" charset="0"/>
              </a:rPr>
              <a:t>.</a:t>
            </a:r>
          </a:p>
          <a:p>
            <a:pPr marL="174156" indent="-171450">
              <a:spcAft>
                <a:spcPts val="511"/>
              </a:spcAft>
              <a:buFont typeface="Wingdings" pitchFamily="2" charset="2"/>
              <a:buChar char="§"/>
              <a:defRPr/>
            </a:pPr>
            <a:r>
              <a:rPr lang="ru-RU" altLang="ru-RU" sz="1400" dirty="0">
                <a:cs typeface="Arial" pitchFamily="34" charset="0"/>
              </a:rPr>
              <a:t>Позволит субъектам МСБ в поиске потенциальных партнеров/клиентов/поставщиков по региону и РК.</a:t>
            </a:r>
          </a:p>
          <a:p>
            <a:pPr marL="174156" indent="-171450">
              <a:spcAft>
                <a:spcPts val="511"/>
              </a:spcAft>
              <a:buFont typeface="Wingdings" pitchFamily="2" charset="2"/>
              <a:buChar char="§"/>
              <a:defRPr/>
            </a:pPr>
            <a:r>
              <a:rPr lang="ru-RU" altLang="ru-RU" sz="1400" dirty="0">
                <a:cs typeface="Arial" pitchFamily="34" charset="0"/>
              </a:rPr>
              <a:t>Выход на новый рынок реализации своих товаров и услуг субъектам МСБ РК. </a:t>
            </a:r>
          </a:p>
          <a:p>
            <a:pPr marL="174156" indent="-171450">
              <a:spcAft>
                <a:spcPts val="511"/>
              </a:spcAft>
              <a:buFont typeface="Wingdings" pitchFamily="2" charset="2"/>
              <a:buChar char="§"/>
              <a:defRPr/>
            </a:pPr>
            <a:r>
              <a:rPr lang="ru-RU" altLang="ru-RU" sz="1400" dirty="0">
                <a:cs typeface="Arial" pitchFamily="34" charset="0"/>
              </a:rPr>
              <a:t>Расширение локального рынка сбыта.</a:t>
            </a:r>
          </a:p>
          <a:p>
            <a:pPr marL="174156" indent="-171450">
              <a:spcAft>
                <a:spcPts val="511"/>
              </a:spcAft>
              <a:buFont typeface="Wingdings" pitchFamily="2" charset="2"/>
              <a:buChar char="§"/>
              <a:defRPr/>
            </a:pPr>
            <a:r>
              <a:rPr lang="ru-RU" altLang="ru-RU" sz="1400" dirty="0" smtClean="0">
                <a:cs typeface="Arial" pitchFamily="34" charset="0"/>
              </a:rPr>
              <a:t>Углубление </a:t>
            </a:r>
            <a:r>
              <a:rPr lang="ru-RU" altLang="ru-RU" sz="1400" dirty="0">
                <a:cs typeface="Arial" pitchFamily="34" charset="0"/>
              </a:rPr>
              <a:t>кооперации </a:t>
            </a:r>
          </a:p>
          <a:p>
            <a:pPr marL="174156" indent="-171450">
              <a:spcAft>
                <a:spcPts val="511"/>
              </a:spcAft>
              <a:buFont typeface="Wingdings" pitchFamily="2" charset="2"/>
              <a:buChar char="§"/>
              <a:defRPr/>
            </a:pPr>
            <a:endParaRPr lang="ru-RU" altLang="ru-RU" sz="14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99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9" y="0"/>
            <a:ext cx="10770541" cy="6858000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771742" y="6356353"/>
            <a:ext cx="770557" cy="365125"/>
          </a:xfrm>
        </p:spPr>
        <p:txBody>
          <a:bodyPr/>
          <a:lstStyle/>
          <a:p>
            <a:fld id="{92118A34-E63D-4F5A-9591-B69D821C3137}" type="slidenum">
              <a:rPr lang="ru-RU" sz="2000" b="1" smtClean="0">
                <a:solidFill>
                  <a:schemeClr val="bg1"/>
                </a:solidFill>
              </a:rPr>
              <a:t>17</a:t>
            </a:fld>
            <a:endParaRPr lang="ru-RU" sz="2000" b="1">
              <a:solidFill>
                <a:schemeClr val="bg1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32000" y="368602"/>
            <a:ext cx="8078391" cy="8167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8078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8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3. Возможные </a:t>
            </a:r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модели применения инструментов </a:t>
            </a: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Японии </a:t>
            </a:r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Фондом «Даму</a:t>
            </a: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»</a:t>
            </a:r>
          </a:p>
          <a:p>
            <a:r>
              <a:rPr lang="ru-RU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Секьюритизация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лизинговых активов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41866" y="1502595"/>
            <a:ext cx="896620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06" algn="ctr">
              <a:spcAft>
                <a:spcPts val="511"/>
              </a:spcAft>
              <a:defRPr/>
            </a:pPr>
            <a:r>
              <a:rPr lang="ru-RU" altLang="ru-RU" sz="1600" b="1" dirty="0" smtClean="0">
                <a:cs typeface="Arial" pitchFamily="34" charset="0"/>
              </a:rPr>
              <a:t>Механизм:</a:t>
            </a:r>
            <a:endParaRPr lang="ru-RU" altLang="ru-RU" sz="1600" dirty="0"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92299" y="4169191"/>
            <a:ext cx="9986234" cy="475043"/>
          </a:xfrm>
          <a:prstGeom prst="rect">
            <a:avLst/>
          </a:prstGeom>
          <a:solidFill>
            <a:srgbClr val="C6E6A2"/>
          </a:solidFill>
          <a:ln w="12700">
            <a:solidFill>
              <a:srgbClr val="C6E6A2"/>
            </a:solidFill>
            <a:round/>
            <a:headEnd/>
            <a:tailEnd/>
          </a:ln>
        </p:spPr>
        <p:txBody>
          <a:bodyPr lIns="88873" tIns="44437" rIns="88873" bIns="44437" anchor="ctr" anchorCtr="0"/>
          <a:lstStyle/>
          <a:p>
            <a:pPr algn="ctr"/>
            <a:r>
              <a:rPr lang="ru-RU" sz="1600" b="1" dirty="0" smtClean="0"/>
              <a:t>Эффект от реализации данных мер:</a:t>
            </a:r>
            <a:endParaRPr lang="ru-RU" sz="1600" b="1" dirty="0"/>
          </a:p>
        </p:txBody>
      </p:sp>
      <p:sp>
        <p:nvSpPr>
          <p:cNvPr id="10" name="Прямоугольник 1"/>
          <p:cNvSpPr>
            <a:spLocks noChangeArrowheads="1"/>
          </p:cNvSpPr>
          <p:nvPr/>
        </p:nvSpPr>
        <p:spPr bwMode="auto">
          <a:xfrm>
            <a:off x="292299" y="1978701"/>
            <a:ext cx="9986234" cy="1010032"/>
          </a:xfrm>
          <a:prstGeom prst="rect">
            <a:avLst/>
          </a:prstGeom>
          <a:solidFill>
            <a:srgbClr val="FFFFFF"/>
          </a:solidFill>
          <a:ln w="12700">
            <a:solidFill>
              <a:srgbClr val="C6E6A2"/>
            </a:solidFill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2000" tIns="72000" rIns="72000" bIns="72000" anchor="t"/>
          <a:lstStyle/>
          <a:p>
            <a:pPr marL="2706">
              <a:spcAft>
                <a:spcPts val="511"/>
              </a:spcAft>
              <a:defRPr/>
            </a:pPr>
            <a:endParaRPr lang="en-US" altLang="ru-RU" sz="1400" dirty="0" smtClean="0">
              <a:cs typeface="Arial" pitchFamily="34" charset="0"/>
            </a:endParaRPr>
          </a:p>
          <a:p>
            <a:pPr marL="174156" indent="-171450">
              <a:spcAft>
                <a:spcPts val="511"/>
              </a:spcAft>
              <a:buFont typeface="Wingdings" pitchFamily="2" charset="2"/>
              <a:buChar char="§"/>
              <a:defRPr/>
            </a:pPr>
            <a:r>
              <a:rPr lang="ru-RU" altLang="ru-RU" sz="1400" dirty="0" smtClean="0">
                <a:cs typeface="Arial" pitchFamily="34" charset="0"/>
              </a:rPr>
              <a:t>Создание </a:t>
            </a:r>
            <a:r>
              <a:rPr lang="ru-RU" altLang="ru-RU" sz="1400" dirty="0">
                <a:cs typeface="Arial" pitchFamily="34" charset="0"/>
              </a:rPr>
              <a:t>механизма </a:t>
            </a:r>
            <a:r>
              <a:rPr lang="ru-RU" altLang="ru-RU" sz="1400" dirty="0" err="1" smtClean="0">
                <a:cs typeface="Arial" pitchFamily="34" charset="0"/>
              </a:rPr>
              <a:t>секьюритизации</a:t>
            </a:r>
            <a:r>
              <a:rPr lang="ru-RU" altLang="ru-RU" sz="1400" dirty="0" smtClean="0">
                <a:cs typeface="Arial" pitchFamily="34" charset="0"/>
              </a:rPr>
              <a:t>, при котором Фонд «Даму» будет выпускать собственные долговые ценные бумаги  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92299" y="1503658"/>
            <a:ext cx="9986234" cy="475043"/>
          </a:xfrm>
          <a:prstGeom prst="rect">
            <a:avLst/>
          </a:prstGeom>
          <a:solidFill>
            <a:srgbClr val="C6E6A2"/>
          </a:solidFill>
          <a:ln w="12700">
            <a:solidFill>
              <a:srgbClr val="C6E6A2"/>
            </a:solidFill>
            <a:round/>
            <a:headEnd/>
            <a:tailEnd/>
          </a:ln>
        </p:spPr>
        <p:txBody>
          <a:bodyPr lIns="88873" tIns="44437" rIns="88873" bIns="44437" anchor="ctr" anchorCtr="0"/>
          <a:lstStyle/>
          <a:p>
            <a:pPr algn="ctr"/>
            <a:r>
              <a:rPr lang="ru-RU" sz="1600" b="1" dirty="0" smtClean="0"/>
              <a:t>Механизм реализации:</a:t>
            </a:r>
            <a:endParaRPr lang="ru-RU" sz="1600" b="1" dirty="0"/>
          </a:p>
        </p:txBody>
      </p:sp>
      <p:sp>
        <p:nvSpPr>
          <p:cNvPr id="12" name="Прямоугольник 1"/>
          <p:cNvSpPr>
            <a:spLocks noChangeArrowheads="1"/>
          </p:cNvSpPr>
          <p:nvPr/>
        </p:nvSpPr>
        <p:spPr bwMode="auto">
          <a:xfrm>
            <a:off x="292299" y="4644234"/>
            <a:ext cx="9986234" cy="850633"/>
          </a:xfrm>
          <a:prstGeom prst="rect">
            <a:avLst/>
          </a:prstGeom>
          <a:solidFill>
            <a:srgbClr val="FFFFFF"/>
          </a:solidFill>
          <a:ln w="12700">
            <a:solidFill>
              <a:srgbClr val="C6E6A2"/>
            </a:solidFill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2000" tIns="72000" rIns="72000" bIns="72000" anchor="t"/>
          <a:lstStyle/>
          <a:p>
            <a:pPr marL="174156" indent="-171450">
              <a:spcAft>
                <a:spcPts val="511"/>
              </a:spcAft>
              <a:buFont typeface="Wingdings" pitchFamily="2" charset="2"/>
              <a:buChar char="§"/>
              <a:defRPr/>
            </a:pPr>
            <a:r>
              <a:rPr lang="ru-RU" altLang="ru-RU" sz="1400" dirty="0">
                <a:cs typeface="Arial" pitchFamily="34" charset="0"/>
              </a:rPr>
              <a:t>Получение дополнительного </a:t>
            </a:r>
            <a:r>
              <a:rPr lang="ru-RU" altLang="ru-RU" sz="1400" dirty="0" smtClean="0">
                <a:cs typeface="Arial" pitchFamily="34" charset="0"/>
              </a:rPr>
              <a:t>финансирования</a:t>
            </a:r>
          </a:p>
          <a:p>
            <a:pPr marL="174156" indent="-171450">
              <a:spcAft>
                <a:spcPts val="511"/>
              </a:spcAft>
              <a:buFont typeface="Wingdings" pitchFamily="2" charset="2"/>
              <a:buChar char="§"/>
              <a:defRPr/>
            </a:pPr>
            <a:r>
              <a:rPr lang="ru-RU" altLang="ru-RU" sz="1400" dirty="0" smtClean="0">
                <a:cs typeface="Arial" pitchFamily="34" charset="0"/>
              </a:rPr>
              <a:t>Увеличение количества поддерживаемых клиентов </a:t>
            </a:r>
            <a:endParaRPr lang="ru-RU" altLang="ru-RU" sz="1400" dirty="0">
              <a:cs typeface="Arial" pitchFamily="34" charset="0"/>
            </a:endParaRPr>
          </a:p>
          <a:p>
            <a:pPr marL="174156" indent="-171450">
              <a:spcAft>
                <a:spcPts val="511"/>
              </a:spcAft>
              <a:buFont typeface="Wingdings" pitchFamily="2" charset="2"/>
              <a:buChar char="§"/>
              <a:defRPr/>
            </a:pPr>
            <a:r>
              <a:rPr lang="ru-RU" altLang="ru-RU" sz="1400" dirty="0" smtClean="0">
                <a:cs typeface="Arial" pitchFamily="34" charset="0"/>
              </a:rPr>
              <a:t>Снижение риска роста портфеля </a:t>
            </a:r>
            <a:r>
              <a:rPr lang="en-US" altLang="ru-RU" sz="1400" dirty="0" smtClean="0">
                <a:cs typeface="Arial" pitchFamily="34" charset="0"/>
              </a:rPr>
              <a:t>NPL</a:t>
            </a:r>
            <a:endParaRPr lang="ru-RU" altLang="ru-RU" sz="14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119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0770541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 bwMode="auto">
          <a:xfrm>
            <a:off x="2150886" y="2356069"/>
            <a:ext cx="6480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/>
                </a:solidFill>
              </a:rPr>
              <a:t>БЛАГОДАРИМ ЗА ВНИМАНИЕ!</a:t>
            </a:r>
            <a:endParaRPr lang="ru-RU" sz="3200" b="1" dirty="0">
              <a:solidFill>
                <a:schemeClr val="accent1"/>
              </a:solidFill>
            </a:endParaRPr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797143" y="6356353"/>
            <a:ext cx="770557" cy="365125"/>
          </a:xfrm>
        </p:spPr>
        <p:txBody>
          <a:bodyPr/>
          <a:lstStyle/>
          <a:p>
            <a:r>
              <a:rPr lang="ru-RU" sz="2000" b="1" smtClean="0">
                <a:solidFill>
                  <a:schemeClr val="bg1"/>
                </a:solidFill>
              </a:rPr>
              <a:t>18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 bwMode="auto">
          <a:xfrm>
            <a:off x="2150886" y="3465781"/>
            <a:ext cx="64807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Департамент стратегического анализа и корпоративного управления: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ru-RU" dirty="0" smtClean="0"/>
              <a:t>Адлет Керимбеков – Директор (</a:t>
            </a:r>
            <a:r>
              <a:rPr lang="ru-RU" dirty="0" err="1" smtClean="0"/>
              <a:t>вн</a:t>
            </a:r>
            <a:r>
              <a:rPr lang="ru-RU" dirty="0" smtClean="0"/>
              <a:t>. 1701)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ru-RU" dirty="0" smtClean="0"/>
              <a:t>Бекзат Имашев – менеджер (</a:t>
            </a:r>
            <a:r>
              <a:rPr lang="ru-RU" dirty="0" err="1" smtClean="0"/>
              <a:t>вн</a:t>
            </a:r>
            <a:r>
              <a:rPr lang="ru-RU" dirty="0" smtClean="0"/>
              <a:t>. </a:t>
            </a:r>
            <a:r>
              <a:rPr lang="ru-RU" smtClean="0"/>
              <a:t>1704)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960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0770541" cy="6858000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432000" y="368602"/>
            <a:ext cx="8078391" cy="6693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8078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8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Содержание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32000" y="1406571"/>
            <a:ext cx="9798800" cy="2539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600"/>
              </a:spcAft>
              <a:buClr>
                <a:schemeClr val="accent1"/>
              </a:buClr>
              <a:buSzPct val="125000"/>
              <a:buFont typeface="+mj-lt"/>
              <a:buAutoNum type="arabicPeriod"/>
            </a:pP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Общая информация по МСБ в Японии</a:t>
            </a:r>
          </a:p>
          <a:p>
            <a:pPr marL="457200" indent="-457200">
              <a:spcAft>
                <a:spcPts val="600"/>
              </a:spcAft>
              <a:buClr>
                <a:schemeClr val="accent1"/>
              </a:buClr>
              <a:buSzPct val="125000"/>
              <a:buFont typeface="+mj-lt"/>
              <a:buAutoNum type="arabicPeriod"/>
            </a:pPr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Источники финансирования МСБ в Японии</a:t>
            </a:r>
          </a:p>
          <a:p>
            <a:pPr marL="457200" indent="-457200">
              <a:spcAft>
                <a:spcPts val="600"/>
              </a:spcAft>
              <a:buClr>
                <a:schemeClr val="accent1"/>
              </a:buClr>
              <a:buSzPct val="125000"/>
              <a:buFont typeface="+mj-lt"/>
              <a:buAutoNum type="arabicPeriod"/>
            </a:pP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Основные инновационные способы финансирования МСБ в Японии</a:t>
            </a:r>
          </a:p>
          <a:p>
            <a:pPr marL="457200" indent="-457200">
              <a:spcAft>
                <a:spcPts val="600"/>
              </a:spcAft>
              <a:buClr>
                <a:schemeClr val="accent1"/>
              </a:buClr>
              <a:buSzPct val="125000"/>
              <a:buFont typeface="+mj-lt"/>
              <a:buAutoNum type="arabicPeriod"/>
            </a:pP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Возможные модели применения инструментов Фондом «Даму»</a:t>
            </a:r>
            <a:endParaRPr lang="ru-RU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797143" y="6356353"/>
            <a:ext cx="770557" cy="365125"/>
          </a:xfrm>
        </p:spPr>
        <p:txBody>
          <a:bodyPr/>
          <a:lstStyle/>
          <a:p>
            <a:fld id="{92118A34-E63D-4F5A-9591-B69D821C3137}" type="slidenum">
              <a:rPr lang="ru-RU" sz="2000" b="1" smtClean="0">
                <a:solidFill>
                  <a:schemeClr val="bg1"/>
                </a:solidFill>
              </a:rPr>
              <a:t>2</a:t>
            </a:fld>
            <a:endParaRPr lang="ru-RU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02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0770541" cy="6858000"/>
          </a:xfrm>
          <a:prstGeom prst="rect">
            <a:avLst/>
          </a:prstGeom>
        </p:spPr>
      </p:pic>
      <p:sp>
        <p:nvSpPr>
          <p:cNvPr id="72" name="Прямоугольник 71"/>
          <p:cNvSpPr/>
          <p:nvPr/>
        </p:nvSpPr>
        <p:spPr>
          <a:xfrm>
            <a:off x="5486793" y="1490127"/>
            <a:ext cx="4410933" cy="4089400"/>
          </a:xfrm>
          <a:prstGeom prst="rect">
            <a:avLst/>
          </a:pr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32000" y="368602"/>
            <a:ext cx="8078391" cy="6693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8078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8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Общая статистика МСП</a:t>
            </a:r>
            <a:endParaRPr lang="ru-RU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2000" y="1490133"/>
            <a:ext cx="4410933" cy="4089400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797143" y="6356353"/>
            <a:ext cx="770557" cy="365125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3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858319" y="1678013"/>
            <a:ext cx="3442757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/>
                </a:solidFill>
              </a:rPr>
              <a:t>6,5 млн </a:t>
            </a:r>
          </a:p>
          <a:p>
            <a:pPr algn="ctr"/>
            <a:r>
              <a:rPr lang="ru-RU" sz="1400" dirty="0"/>
              <a:t>м</a:t>
            </a:r>
            <a:r>
              <a:rPr lang="ru-RU" sz="1400" dirty="0" smtClean="0"/>
              <a:t>алых и средних предприятий</a:t>
            </a:r>
            <a:endParaRPr lang="ru-RU" sz="1400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677543" y="2498142"/>
            <a:ext cx="380431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/>
                </a:solidFill>
              </a:rPr>
              <a:t>99%</a:t>
            </a:r>
          </a:p>
          <a:p>
            <a:pPr algn="ctr"/>
            <a:r>
              <a:rPr lang="ru-RU" sz="1400" dirty="0" smtClean="0"/>
              <a:t>доля МСП от общего количества СЧП </a:t>
            </a:r>
            <a:endParaRPr lang="ru-RU" sz="1400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841379" y="3302501"/>
            <a:ext cx="344275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/>
                </a:solidFill>
              </a:rPr>
              <a:t>80%</a:t>
            </a:r>
          </a:p>
          <a:p>
            <a:pPr algn="ctr"/>
            <a:r>
              <a:rPr lang="ru-RU" sz="1400" dirty="0" smtClean="0"/>
              <a:t>доля населения занятых в секторе МСП </a:t>
            </a:r>
            <a:endParaRPr lang="ru-RU" sz="1400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5981187" y="1678007"/>
            <a:ext cx="3442757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3"/>
                </a:solidFill>
              </a:rPr>
              <a:t>1,2 млн </a:t>
            </a:r>
          </a:p>
          <a:p>
            <a:pPr algn="ctr"/>
            <a:r>
              <a:rPr lang="ru-RU" sz="1400" dirty="0"/>
              <a:t>м</a:t>
            </a:r>
            <a:r>
              <a:rPr lang="ru-RU" sz="1400" dirty="0" smtClean="0"/>
              <a:t>алых и средних предприятий</a:t>
            </a:r>
            <a:endParaRPr lang="ru-RU" sz="1400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5575322" y="2498136"/>
            <a:ext cx="425448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3"/>
                </a:solidFill>
              </a:rPr>
              <a:t>96,7%</a:t>
            </a:r>
          </a:p>
          <a:p>
            <a:pPr algn="ctr"/>
            <a:r>
              <a:rPr lang="ru-RU" sz="1400" dirty="0"/>
              <a:t>доля </a:t>
            </a:r>
            <a:r>
              <a:rPr lang="ru-RU" sz="1400" dirty="0" smtClean="0"/>
              <a:t>МСП </a:t>
            </a:r>
            <a:r>
              <a:rPr lang="ru-RU" sz="1400" dirty="0"/>
              <a:t>от общего количества СЧП 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5964247" y="3302495"/>
            <a:ext cx="344275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3"/>
                </a:solidFill>
              </a:rPr>
              <a:t>37,5%</a:t>
            </a:r>
          </a:p>
          <a:p>
            <a:pPr algn="ctr"/>
            <a:r>
              <a:rPr lang="ru-RU" sz="1400" dirty="0"/>
              <a:t>доля населения занятых в секторе </a:t>
            </a:r>
            <a:r>
              <a:rPr lang="ru-RU" sz="1400" dirty="0" smtClean="0"/>
              <a:t>МСП </a:t>
            </a:r>
            <a:endParaRPr lang="ru-RU" sz="1400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849840" y="4259266"/>
            <a:ext cx="3442757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/>
                </a:solidFill>
              </a:rPr>
              <a:t>55%</a:t>
            </a:r>
          </a:p>
          <a:p>
            <a:pPr algn="ctr"/>
            <a:r>
              <a:rPr lang="ru-RU" sz="1400" dirty="0" smtClean="0"/>
              <a:t>доля МСП в ВВП страны </a:t>
            </a:r>
            <a:endParaRPr lang="ru-RU" sz="1400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5972708" y="4259260"/>
            <a:ext cx="3442757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3"/>
                </a:solidFill>
              </a:rPr>
              <a:t>28,9%</a:t>
            </a:r>
          </a:p>
          <a:p>
            <a:pPr algn="ctr"/>
            <a:r>
              <a:rPr lang="ru-RU" sz="1400" dirty="0"/>
              <a:t>доля </a:t>
            </a:r>
            <a:r>
              <a:rPr lang="ru-RU" sz="1400" dirty="0" smtClean="0"/>
              <a:t>МСП </a:t>
            </a:r>
            <a:r>
              <a:rPr lang="ru-RU" sz="1400" dirty="0"/>
              <a:t>в ВВП страны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32001" y="1102264"/>
            <a:ext cx="44109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Япония</a:t>
            </a:r>
            <a:endParaRPr lang="ru-RU" sz="2000" dirty="0"/>
          </a:p>
        </p:txBody>
      </p:sp>
      <p:sp>
        <p:nvSpPr>
          <p:cNvPr id="73" name="Прямоугольник 72"/>
          <p:cNvSpPr/>
          <p:nvPr/>
        </p:nvSpPr>
        <p:spPr>
          <a:xfrm>
            <a:off x="5486794" y="1102258"/>
            <a:ext cx="44109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Казахстан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2264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-8467"/>
            <a:ext cx="10770541" cy="6858000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797143" y="6356353"/>
            <a:ext cx="770557" cy="365125"/>
          </a:xfrm>
        </p:spPr>
        <p:txBody>
          <a:bodyPr/>
          <a:lstStyle/>
          <a:p>
            <a:fld id="{92118A34-E63D-4F5A-9591-B69D821C3137}" type="slidenum">
              <a:rPr lang="ru-RU" sz="2000" b="1" smtClean="0">
                <a:solidFill>
                  <a:schemeClr val="bg1"/>
                </a:solidFill>
              </a:rPr>
              <a:t>4</a:t>
            </a:fld>
            <a:endParaRPr lang="ru-RU" sz="2000" b="1">
              <a:solidFill>
                <a:schemeClr val="bg1"/>
              </a:solidFill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432000" y="368602"/>
            <a:ext cx="8078391" cy="8421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8078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8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Общая информация о МСП</a:t>
            </a:r>
          </a:p>
          <a:p>
            <a:endParaRPr lang="ru-RU" sz="2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              J-</a:t>
            </a:r>
            <a:r>
              <a:rPr lang="ru-RU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GoodTech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 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онлайн-платформа 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для бизнес-поиска.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48" y="2982177"/>
            <a:ext cx="1077054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/>
              <a:t>J-</a:t>
            </a:r>
            <a:r>
              <a:rPr lang="ru-RU" sz="1600" b="1" dirty="0" err="1"/>
              <a:t>GoodTech</a:t>
            </a:r>
            <a:r>
              <a:rPr lang="ru-RU" sz="1600" b="1" dirty="0"/>
              <a:t> управляется компанией SME SUPPORT JAPAN, правительственной организацией, имеющей в качестве компетентного министерства «Министерство экономики, торговли и промышленности (МЕТИ)» Японии.</a:t>
            </a:r>
          </a:p>
          <a:p>
            <a:pPr algn="ctr"/>
            <a:endParaRPr lang="ru-RU" sz="1600" b="1" dirty="0"/>
          </a:p>
          <a:p>
            <a:pPr algn="ctr"/>
            <a:r>
              <a:rPr lang="ru-RU" sz="1600" b="1" dirty="0"/>
              <a:t>Компании-члены J-</a:t>
            </a:r>
            <a:r>
              <a:rPr lang="ru-RU" sz="1600" b="1" dirty="0" err="1"/>
              <a:t>GoodTech</a:t>
            </a:r>
            <a:r>
              <a:rPr lang="ru-RU" sz="1600" b="1" dirty="0"/>
              <a:t> проверяются компетентными органами (правительствами и т. </a:t>
            </a:r>
            <a:r>
              <a:rPr lang="ru-RU" sz="1600" b="1" dirty="0" smtClean="0"/>
              <a:t>д.) в </a:t>
            </a:r>
            <a:r>
              <a:rPr lang="ru-RU" sz="1600" b="1" dirty="0"/>
              <a:t>соответствующих странах. </a:t>
            </a:r>
            <a:r>
              <a:rPr lang="ru-RU" sz="1600" b="1" dirty="0" smtClean="0"/>
              <a:t>Профильные ведомства Правительства Японии проверяют </a:t>
            </a:r>
            <a:r>
              <a:rPr lang="ru-RU" sz="1600" b="1" dirty="0"/>
              <a:t>все японские компании. В результате участники получают доступ к международной бизнес-сети, состоящей из устоявшихся компаний, охватывающих широкий спектр отраслей.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98379" y="1342803"/>
            <a:ext cx="10373782" cy="930531"/>
          </a:xfrm>
          <a:prstGeom prst="rect">
            <a:avLst/>
          </a:prstGeom>
          <a:solidFill>
            <a:srgbClr val="D9EF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" tIns="30679" rIns="30679" bIns="30679" anchor="ctr" anchorCtr="0"/>
          <a:lstStyle/>
          <a:p>
            <a:pPr algn="ctr">
              <a:defRPr/>
            </a:pPr>
            <a:r>
              <a:rPr lang="ru-RU" sz="1400" dirty="0" smtClean="0">
                <a:solidFill>
                  <a:schemeClr val="tx1"/>
                </a:solidFill>
                <a:cs typeface="Arial" pitchFamily="34" charset="0"/>
              </a:rPr>
              <a:t>Миссия </a:t>
            </a:r>
            <a:r>
              <a:rPr lang="ru-RU" sz="1400" dirty="0">
                <a:solidFill>
                  <a:schemeClr val="tx1"/>
                </a:solidFill>
                <a:cs typeface="Arial" pitchFamily="34" charset="0"/>
              </a:rPr>
              <a:t>- упростить и поддержать создание партнерских отношений между японскими МСП и компаниями по всему миру. </a:t>
            </a:r>
          </a:p>
          <a:p>
            <a:pPr algn="ctr">
              <a:defRPr/>
            </a:pPr>
            <a:r>
              <a:rPr lang="ru-RU" sz="1400" dirty="0" smtClean="0">
                <a:solidFill>
                  <a:schemeClr val="tx1"/>
                </a:solidFill>
                <a:cs typeface="Arial" pitchFamily="34" charset="0"/>
              </a:rPr>
              <a:t>Цель – содействие в поиске и предложений решений компаниям, в подборе инновационных </a:t>
            </a:r>
            <a:r>
              <a:rPr lang="ru-RU" sz="1400" dirty="0">
                <a:solidFill>
                  <a:schemeClr val="tx1"/>
                </a:solidFill>
                <a:cs typeface="Arial" pitchFamily="34" charset="0"/>
              </a:rPr>
              <a:t>идеи для </a:t>
            </a:r>
            <a:r>
              <a:rPr lang="ru-RU" sz="1400" dirty="0" smtClean="0">
                <a:solidFill>
                  <a:schemeClr val="tx1"/>
                </a:solidFill>
                <a:cs typeface="Arial" pitchFamily="34" charset="0"/>
              </a:rPr>
              <a:t>бизнеса </a:t>
            </a:r>
            <a:r>
              <a:rPr lang="ru-RU" sz="1400" dirty="0">
                <a:solidFill>
                  <a:schemeClr val="tx1"/>
                </a:solidFill>
                <a:cs typeface="Arial" pitchFamily="34" charset="0"/>
              </a:rPr>
              <a:t>и, в конечном итоге, находить правильных стратегических партнеров.</a:t>
            </a:r>
          </a:p>
        </p:txBody>
      </p:sp>
      <p:sp>
        <p:nvSpPr>
          <p:cNvPr id="5" name="AutoShape 4" descr="Image result for building ic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911506"/>
            <a:ext cx="1359915" cy="29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865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465" y="-8467"/>
            <a:ext cx="10770541" cy="6858000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797143" y="6356353"/>
            <a:ext cx="770557" cy="365125"/>
          </a:xfrm>
        </p:spPr>
        <p:txBody>
          <a:bodyPr/>
          <a:lstStyle/>
          <a:p>
            <a:fld id="{92118A34-E63D-4F5A-9591-B69D821C3137}" type="slidenum">
              <a:rPr lang="ru-RU" sz="2000" b="1" smtClean="0">
                <a:solidFill>
                  <a:schemeClr val="bg1"/>
                </a:solidFill>
              </a:rPr>
              <a:t>5</a:t>
            </a:fld>
            <a:endParaRPr lang="ru-RU" sz="2000" b="1">
              <a:solidFill>
                <a:schemeClr val="bg1"/>
              </a:solidFill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432000" y="368602"/>
            <a:ext cx="8078391" cy="6693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8078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8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Общая информация о МСП</a:t>
            </a:r>
          </a:p>
          <a:p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J-</a:t>
            </a:r>
            <a:r>
              <a:rPr lang="ru-RU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GoodTech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7975" y="1727744"/>
            <a:ext cx="290341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algn="ctr">
              <a:buAutoNum type="arabicPeriod"/>
            </a:pPr>
            <a:r>
              <a:rPr lang="ru-RU" sz="1200" b="1" dirty="0" smtClean="0"/>
              <a:t>Увеличение экспозиции </a:t>
            </a:r>
            <a:r>
              <a:rPr lang="ru-RU" sz="1200" b="1" dirty="0"/>
              <a:t>для своего бизнеса и </a:t>
            </a:r>
            <a:r>
              <a:rPr lang="ru-RU" sz="1200" b="1" dirty="0" smtClean="0"/>
              <a:t>привлечение </a:t>
            </a:r>
            <a:r>
              <a:rPr lang="ru-RU" sz="1200" b="1" dirty="0"/>
              <a:t>клиентов</a:t>
            </a:r>
            <a:r>
              <a:rPr lang="ru-RU" sz="1200" b="1" dirty="0" smtClean="0"/>
              <a:t>.</a:t>
            </a:r>
          </a:p>
          <a:p>
            <a:pPr algn="ctr"/>
            <a:r>
              <a:rPr lang="ru-RU" sz="900" dirty="0"/>
              <a:t>J-</a:t>
            </a:r>
            <a:r>
              <a:rPr lang="ru-RU" sz="900" dirty="0" err="1"/>
              <a:t>GoodTech</a:t>
            </a:r>
            <a:r>
              <a:rPr lang="ru-RU" sz="900" dirty="0"/>
              <a:t> доступен тысячам компаний по всему </a:t>
            </a:r>
            <a:r>
              <a:rPr lang="ru-RU" sz="900" dirty="0" smtClean="0"/>
              <a:t>миру.</a:t>
            </a:r>
            <a:endParaRPr lang="ru-RU" sz="9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85751" y="1164975"/>
            <a:ext cx="10373782" cy="401358"/>
          </a:xfrm>
          <a:prstGeom prst="rect">
            <a:avLst/>
          </a:prstGeom>
          <a:solidFill>
            <a:srgbClr val="D9EF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" tIns="30679" rIns="30679" bIns="30679" anchor="ctr" anchorCtr="0"/>
          <a:lstStyle/>
          <a:p>
            <a:pPr algn="ctr">
              <a:defRPr/>
            </a:pPr>
            <a:r>
              <a:rPr lang="ru-RU" sz="1400" dirty="0" smtClean="0">
                <a:solidFill>
                  <a:schemeClr val="tx1"/>
                </a:solidFill>
                <a:cs typeface="Arial" pitchFamily="34" charset="0"/>
              </a:rPr>
              <a:t>Как это устроено и когда это необходимо использовать </a:t>
            </a:r>
            <a:endParaRPr lang="ru-RU" sz="14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5" name="AutoShape 4" descr="Image result for building ic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6558" y="1619660"/>
            <a:ext cx="1230841" cy="1230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6558" y="3014133"/>
            <a:ext cx="1222375" cy="12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Прямоугольник 20"/>
          <p:cNvSpPr/>
          <p:nvPr/>
        </p:nvSpPr>
        <p:spPr>
          <a:xfrm>
            <a:off x="307975" y="3173562"/>
            <a:ext cx="2903419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/>
              <a:t>2</a:t>
            </a:r>
            <a:r>
              <a:rPr lang="ru-RU" sz="1200" b="1" dirty="0"/>
              <a:t>. </a:t>
            </a:r>
            <a:r>
              <a:rPr lang="ru-RU" sz="1200" b="1" dirty="0" smtClean="0"/>
              <a:t>Поиск новых </a:t>
            </a:r>
            <a:r>
              <a:rPr lang="ru-RU" sz="1200" b="1" dirty="0"/>
              <a:t>потенциальных поставщиков, клиентов или деловых партнеров</a:t>
            </a:r>
            <a:r>
              <a:rPr lang="ru-RU" sz="1200" b="1" dirty="0" smtClean="0"/>
              <a:t>.</a:t>
            </a:r>
          </a:p>
          <a:p>
            <a:pPr algn="ctr"/>
            <a:r>
              <a:rPr lang="ru-RU" sz="900" dirty="0" smtClean="0"/>
              <a:t>Возможно </a:t>
            </a:r>
            <a:r>
              <a:rPr lang="ru-RU" sz="900" dirty="0"/>
              <a:t>искать профили компаний других участников по ключевым словам и / или с помощью различных критериев поиска, таких как страна, отрасль и количество сотрудников.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6558" y="4419600"/>
            <a:ext cx="1230842" cy="1230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Прямоугольник 22"/>
          <p:cNvSpPr/>
          <p:nvPr/>
        </p:nvSpPr>
        <p:spPr>
          <a:xfrm>
            <a:off x="307975" y="4711855"/>
            <a:ext cx="2903419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/>
              <a:t>3</a:t>
            </a:r>
            <a:r>
              <a:rPr lang="ru-RU" sz="1200" b="1" dirty="0" smtClean="0"/>
              <a:t>. Поиск информацию </a:t>
            </a:r>
            <a:r>
              <a:rPr lang="ru-RU" sz="1200" b="1" dirty="0"/>
              <a:t>о передовых технологиях, разработанных японскими МСП</a:t>
            </a:r>
            <a:r>
              <a:rPr lang="ru-RU" sz="1200" b="1" dirty="0" smtClean="0"/>
              <a:t>.</a:t>
            </a:r>
          </a:p>
          <a:p>
            <a:pPr algn="ctr"/>
            <a:r>
              <a:rPr lang="ru-RU" sz="900" dirty="0"/>
              <a:t>Самый простой способ найти эту информацию - использовать функцию «Поиск компании» и сузить область поиска по доступным критериям и / или по ключевым словам. Например, </a:t>
            </a:r>
            <a:r>
              <a:rPr lang="ru-RU" sz="900" dirty="0" smtClean="0"/>
              <a:t> можно </a:t>
            </a:r>
            <a:r>
              <a:rPr lang="ru-RU" sz="900" dirty="0"/>
              <a:t>ввести слово «технология» в строке поиска и выбрать страну как «Япония».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5387955" y="1674245"/>
            <a:ext cx="33835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/>
              <a:t>4. Поиск партнеров </a:t>
            </a:r>
            <a:r>
              <a:rPr lang="ru-RU" sz="1200" b="1" dirty="0"/>
              <a:t>для разработки продуктов с включением новых концепций или добавлением стоимости к текущему продукту путем интеграции инновационных технологий</a:t>
            </a:r>
            <a:r>
              <a:rPr lang="ru-RU" sz="1200" b="1" dirty="0" smtClean="0"/>
              <a:t>.</a:t>
            </a:r>
          </a:p>
          <a:p>
            <a:pPr algn="ctr"/>
            <a:r>
              <a:rPr lang="ru-RU" sz="900" dirty="0"/>
              <a:t>Функция «Потребности» </a:t>
            </a:r>
            <a:r>
              <a:rPr lang="ru-RU" sz="900" dirty="0" smtClean="0"/>
              <a:t>позволяет </a:t>
            </a:r>
            <a:r>
              <a:rPr lang="ru-RU" sz="900" dirty="0"/>
              <a:t>обращаться ко всем компаниям-членам за информацией о продуктах / технологиях / услугах, которую ищет ваша компания.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5376805" y="3302154"/>
            <a:ext cx="33946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/>
              <a:t>5</a:t>
            </a:r>
            <a:r>
              <a:rPr lang="ru-RU" sz="1200" b="1" dirty="0"/>
              <a:t>. О</a:t>
            </a:r>
            <a:r>
              <a:rPr lang="ru-RU" sz="1200" b="1" dirty="0" smtClean="0"/>
              <a:t>бмен </a:t>
            </a:r>
            <a:r>
              <a:rPr lang="ru-RU" sz="1200" b="1" dirty="0"/>
              <a:t>информацией по конкретному предмету интереса с другими участниками</a:t>
            </a:r>
            <a:r>
              <a:rPr lang="ru-RU" sz="1200" b="1" dirty="0" smtClean="0"/>
              <a:t>.</a:t>
            </a:r>
          </a:p>
          <a:p>
            <a:pPr algn="ctr"/>
            <a:r>
              <a:rPr lang="ru-RU" sz="900" dirty="0" smtClean="0"/>
              <a:t>С </a:t>
            </a:r>
            <a:r>
              <a:rPr lang="ru-RU" sz="900" dirty="0"/>
              <a:t>помощью функции «Темы» </a:t>
            </a:r>
            <a:r>
              <a:rPr lang="ru-RU" sz="900" dirty="0" smtClean="0"/>
              <a:t>можно </a:t>
            </a:r>
            <a:r>
              <a:rPr lang="ru-RU" sz="900" dirty="0"/>
              <a:t>обмениваться информацией по определенной теме со всеми участниками. Среди прочего, вы можете представить новый продукт или объявить о новом событии. 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5376804" y="4619522"/>
            <a:ext cx="3482561" cy="1523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/>
              <a:t>6</a:t>
            </a:r>
            <a:r>
              <a:rPr lang="ru-RU" sz="1200" b="1" dirty="0"/>
              <a:t>. </a:t>
            </a:r>
            <a:r>
              <a:rPr lang="ru-RU" sz="1200" b="1" dirty="0" smtClean="0"/>
              <a:t>Сбор различной информации, </a:t>
            </a:r>
            <a:r>
              <a:rPr lang="ru-RU" sz="1200" b="1" dirty="0"/>
              <a:t>такую ​​как тенденции рынка, инновационные технологии или передовые продукты в Японии</a:t>
            </a:r>
            <a:r>
              <a:rPr lang="ru-RU" sz="1200" b="1" dirty="0" smtClean="0"/>
              <a:t>.</a:t>
            </a:r>
          </a:p>
          <a:p>
            <a:pPr algn="ctr"/>
            <a:r>
              <a:rPr lang="ru-RU" sz="900" dirty="0" smtClean="0"/>
              <a:t>Имеется страница </a:t>
            </a:r>
            <a:r>
              <a:rPr lang="ru-RU" sz="900" dirty="0"/>
              <a:t>«Внутри Японии», специально посвященную текущим новинкам и тенденциям Японии. </a:t>
            </a:r>
            <a:r>
              <a:rPr lang="ru-RU" sz="900" dirty="0" smtClean="0"/>
              <a:t>Где </a:t>
            </a:r>
            <a:r>
              <a:rPr lang="ru-RU" sz="900" dirty="0"/>
              <a:t>регулярно </a:t>
            </a:r>
            <a:r>
              <a:rPr lang="ru-RU" sz="900" dirty="0" smtClean="0"/>
              <a:t>обновляется информация </a:t>
            </a:r>
            <a:r>
              <a:rPr lang="ru-RU" sz="900" dirty="0"/>
              <a:t>о новых технологиях, инновационных компаниях и тенденциях рынка.</a:t>
            </a: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9366" y="1727744"/>
            <a:ext cx="1277998" cy="1277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2291" y="3014133"/>
            <a:ext cx="1115073" cy="1115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2290" y="4512390"/>
            <a:ext cx="1188509" cy="1188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849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0770541" cy="6858000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797143" y="6356353"/>
            <a:ext cx="770557" cy="365125"/>
          </a:xfrm>
        </p:spPr>
        <p:txBody>
          <a:bodyPr/>
          <a:lstStyle/>
          <a:p>
            <a:fld id="{92118A34-E63D-4F5A-9591-B69D821C3137}" type="slidenum">
              <a:rPr lang="ru-RU" sz="2000" b="1" smtClean="0">
                <a:solidFill>
                  <a:schemeClr val="bg1"/>
                </a:solidFill>
              </a:rPr>
              <a:t>6</a:t>
            </a:fld>
            <a:endParaRPr lang="ru-RU" sz="2000" b="1">
              <a:solidFill>
                <a:schemeClr val="bg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058534" y="85707"/>
            <a:ext cx="8078391" cy="6693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8078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8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Общая информация по МСБ в </a:t>
            </a:r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Японии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55432" y="683720"/>
            <a:ext cx="7394095" cy="342888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ru-RU" sz="1600" dirty="0" smtClean="0"/>
              <a:t>Особенностью </a:t>
            </a:r>
            <a:r>
              <a:rPr lang="ru-RU" sz="1600" dirty="0"/>
              <a:t>экономики страны является система субподрядных отношений (яп. «</a:t>
            </a:r>
            <a:r>
              <a:rPr lang="ru-RU" sz="1600" dirty="0" err="1"/>
              <a:t>ситаукэ</a:t>
            </a:r>
            <a:r>
              <a:rPr lang="ru-RU" sz="1600" dirty="0"/>
              <a:t>»), представляющая из себя </a:t>
            </a:r>
            <a:r>
              <a:rPr lang="ru-RU" sz="1600" b="1" dirty="0" smtClean="0"/>
              <a:t>экономическую пирамиду</a:t>
            </a:r>
            <a:r>
              <a:rPr lang="ru-RU" sz="1600" dirty="0" smtClean="0"/>
              <a:t>. </a:t>
            </a:r>
          </a:p>
          <a:p>
            <a:endParaRPr lang="en-US" sz="1000" b="1" u="sng" dirty="0" smtClean="0">
              <a:solidFill>
                <a:schemeClr val="tx1"/>
              </a:solidFill>
            </a:endParaRPr>
          </a:p>
          <a:p>
            <a:r>
              <a:rPr lang="ru-RU" b="1" u="sng" dirty="0" smtClean="0">
                <a:solidFill>
                  <a:schemeClr val="tx1"/>
                </a:solidFill>
              </a:rPr>
              <a:t>Механизм реализации</a:t>
            </a:r>
            <a:r>
              <a:rPr lang="ru-RU" sz="1050" b="1" dirty="0" smtClean="0">
                <a:solidFill>
                  <a:schemeClr val="tx1"/>
                </a:solidFill>
              </a:rPr>
              <a:t>:</a:t>
            </a:r>
            <a:endParaRPr lang="ru-RU" sz="1050" b="1" dirty="0">
              <a:solidFill>
                <a:schemeClr val="tx1"/>
              </a:solidFill>
            </a:endParaRPr>
          </a:p>
          <a:p>
            <a:r>
              <a:rPr lang="ru-RU" sz="1600" dirty="0" smtClean="0">
                <a:solidFill>
                  <a:schemeClr val="tx1"/>
                </a:solidFill>
              </a:rPr>
              <a:t>1. Промышленные </a:t>
            </a:r>
            <a:r>
              <a:rPr lang="ru-RU" sz="1600" dirty="0">
                <a:solidFill>
                  <a:schemeClr val="tx1"/>
                </a:solidFill>
              </a:rPr>
              <a:t>гиганты </a:t>
            </a:r>
            <a:r>
              <a:rPr lang="ru-RU" sz="1600" dirty="0" smtClean="0">
                <a:solidFill>
                  <a:schemeClr val="tx1"/>
                </a:solidFill>
              </a:rPr>
              <a:t>предоставляют заказы средним фирмам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  <a:endParaRPr lang="ru-RU" sz="1600" dirty="0" smtClean="0">
              <a:solidFill>
                <a:schemeClr val="tx1"/>
              </a:solidFill>
            </a:endParaRPr>
          </a:p>
          <a:p>
            <a:r>
              <a:rPr lang="ru-RU" sz="1600" dirty="0" smtClean="0">
                <a:solidFill>
                  <a:schemeClr val="tx1"/>
                </a:solidFill>
              </a:rPr>
              <a:t>2. </a:t>
            </a:r>
            <a:r>
              <a:rPr lang="ru-RU" sz="1600" dirty="0">
                <a:solidFill>
                  <a:schemeClr val="tx1"/>
                </a:solidFill>
              </a:rPr>
              <a:t>С</a:t>
            </a:r>
            <a:r>
              <a:rPr lang="ru-RU" sz="1600" dirty="0" smtClean="0">
                <a:solidFill>
                  <a:schemeClr val="tx1"/>
                </a:solidFill>
              </a:rPr>
              <a:t>редние предприятия передают заказы мелким предприятиям. </a:t>
            </a:r>
          </a:p>
          <a:p>
            <a:endParaRPr lang="ru-RU" sz="1000" dirty="0" smtClean="0">
              <a:solidFill>
                <a:schemeClr val="tx1"/>
              </a:solidFill>
            </a:endParaRPr>
          </a:p>
          <a:p>
            <a:r>
              <a:rPr lang="ru-RU" sz="1600" b="1" u="sng" dirty="0">
                <a:solidFill>
                  <a:schemeClr val="tx1"/>
                </a:solidFill>
              </a:rPr>
              <a:t>Данные меры </a:t>
            </a:r>
            <a:r>
              <a:rPr lang="ru-RU" sz="1600" b="1" u="sng" dirty="0" smtClean="0">
                <a:solidFill>
                  <a:schemeClr val="tx1"/>
                </a:solidFill>
              </a:rPr>
              <a:t>способствуют</a:t>
            </a:r>
            <a:r>
              <a:rPr lang="ru-RU" sz="1000" b="1" dirty="0" smtClean="0">
                <a:solidFill>
                  <a:schemeClr val="tx1"/>
                </a:solidFill>
              </a:rPr>
              <a:t>:</a:t>
            </a:r>
            <a:endParaRPr lang="ru-RU" sz="1000" b="1" dirty="0">
              <a:solidFill>
                <a:schemeClr val="tx1"/>
              </a:solidFill>
            </a:endParaRPr>
          </a:p>
          <a:p>
            <a:r>
              <a:rPr lang="ru-RU" sz="1600" dirty="0" smtClean="0">
                <a:solidFill>
                  <a:schemeClr val="tx1"/>
                </a:solidFill>
              </a:rPr>
              <a:t>1. Повышению конкуренции, качества товаров малого бизнеса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2. Снижению цен на предоставляемые товары и услуги</a:t>
            </a:r>
          </a:p>
          <a:p>
            <a:endParaRPr lang="ru-RU" sz="1000" dirty="0">
              <a:solidFill>
                <a:schemeClr val="tx1"/>
              </a:solidFill>
            </a:endParaRPr>
          </a:p>
          <a:p>
            <a:r>
              <a:rPr lang="ru-RU" sz="1400" i="1" dirty="0" err="1" smtClean="0">
                <a:solidFill>
                  <a:schemeClr val="tx1"/>
                </a:solidFill>
              </a:rPr>
              <a:t>Справочно</a:t>
            </a:r>
            <a:r>
              <a:rPr lang="ru-RU" sz="1400" i="1" dirty="0" smtClean="0">
                <a:solidFill>
                  <a:schemeClr val="tx1"/>
                </a:solidFill>
              </a:rPr>
              <a:t>: в </a:t>
            </a:r>
            <a:r>
              <a:rPr lang="ru-RU" sz="1400" i="1" dirty="0">
                <a:solidFill>
                  <a:schemeClr val="tx1"/>
                </a:solidFill>
              </a:rPr>
              <a:t>Японии по сей </a:t>
            </a:r>
            <a:r>
              <a:rPr lang="ru-RU" sz="1400" i="1" dirty="0" smtClean="0">
                <a:solidFill>
                  <a:schemeClr val="tx1"/>
                </a:solidFill>
              </a:rPr>
              <a:t>день </a:t>
            </a:r>
            <a:r>
              <a:rPr lang="ru-RU" sz="1400" i="1" dirty="0">
                <a:solidFill>
                  <a:schemeClr val="tx1"/>
                </a:solidFill>
              </a:rPr>
              <a:t>60% предприятий малого и среднего бизнеса в той или иной степени связаны подрядными и субподрядными взаимоотношениями</a:t>
            </a:r>
            <a:endParaRPr lang="ru-RU" sz="1600" i="1" dirty="0">
              <a:solidFill>
                <a:schemeClr val="tx1"/>
              </a:solidFill>
            </a:endParaRPr>
          </a:p>
          <a:p>
            <a:endParaRPr lang="en-US" sz="1400" dirty="0" smtClean="0"/>
          </a:p>
          <a:p>
            <a:endParaRPr lang="ru-RU" sz="1400" dirty="0"/>
          </a:p>
          <a:p>
            <a:endParaRPr lang="ru-RU" sz="1400" dirty="0"/>
          </a:p>
        </p:txBody>
      </p:sp>
      <p:grpSp>
        <p:nvGrpSpPr>
          <p:cNvPr id="39" name="Группа 38"/>
          <p:cNvGrpSpPr/>
          <p:nvPr/>
        </p:nvGrpSpPr>
        <p:grpSpPr>
          <a:xfrm>
            <a:off x="122768" y="986984"/>
            <a:ext cx="2506133" cy="3039533"/>
            <a:chOff x="630768" y="1602719"/>
            <a:chExt cx="2506133" cy="3039533"/>
          </a:xfrm>
        </p:grpSpPr>
        <p:sp>
          <p:nvSpPr>
            <p:cNvPr id="36" name="Блок-схема: ручное управление 35"/>
            <p:cNvSpPr/>
            <p:nvPr/>
          </p:nvSpPr>
          <p:spPr>
            <a:xfrm flipV="1">
              <a:off x="630768" y="3499251"/>
              <a:ext cx="2506133" cy="1143001"/>
            </a:xfrm>
            <a:prstGeom prst="flowChartManualOperation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Блок-схема: ручное управление 36"/>
            <p:cNvSpPr/>
            <p:nvPr/>
          </p:nvSpPr>
          <p:spPr>
            <a:xfrm flipV="1">
              <a:off x="1134533" y="2673752"/>
              <a:ext cx="1507067" cy="702732"/>
            </a:xfrm>
            <a:prstGeom prst="flowChartManualOperation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Равнобедренный треугольник 37"/>
            <p:cNvSpPr/>
            <p:nvPr/>
          </p:nvSpPr>
          <p:spPr>
            <a:xfrm>
              <a:off x="1428752" y="1602719"/>
              <a:ext cx="910166" cy="948266"/>
            </a:xfrm>
            <a:prstGeom prst="triangle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0" name="Прямоугольник 39"/>
          <p:cNvSpPr/>
          <p:nvPr/>
        </p:nvSpPr>
        <p:spPr>
          <a:xfrm>
            <a:off x="1617484" y="1180547"/>
            <a:ext cx="15151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крупные предприятия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2015062" y="2176073"/>
            <a:ext cx="17526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/>
              <a:t>средние предприятия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2318934" y="3113478"/>
            <a:ext cx="144873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dirty="0"/>
              <a:t>мелкие предприятия</a:t>
            </a:r>
          </a:p>
        </p:txBody>
      </p:sp>
      <p:grpSp>
        <p:nvGrpSpPr>
          <p:cNvPr id="43" name="Shape 801"/>
          <p:cNvGrpSpPr/>
          <p:nvPr/>
        </p:nvGrpSpPr>
        <p:grpSpPr>
          <a:xfrm>
            <a:off x="1617484" y="194254"/>
            <a:ext cx="347107" cy="420110"/>
            <a:chOff x="584925" y="922575"/>
            <a:chExt cx="415200" cy="502525"/>
          </a:xfrm>
          <a:solidFill>
            <a:srgbClr val="0070C0"/>
          </a:solidFill>
        </p:grpSpPr>
        <p:sp>
          <p:nvSpPr>
            <p:cNvPr id="44" name="Shape 802"/>
            <p:cNvSpPr/>
            <p:nvPr/>
          </p:nvSpPr>
          <p:spPr>
            <a:xfrm>
              <a:off x="584925" y="961025"/>
              <a:ext cx="378575" cy="464075"/>
            </a:xfrm>
            <a:custGeom>
              <a:avLst/>
              <a:gdLst/>
              <a:ahLst/>
              <a:cxnLst/>
              <a:rect l="0" t="0" r="0" b="0"/>
              <a:pathLst>
                <a:path w="15143" h="18563" extrusionOk="0">
                  <a:moveTo>
                    <a:pt x="782" y="1"/>
                  </a:moveTo>
                  <a:lnTo>
                    <a:pt x="635" y="25"/>
                  </a:lnTo>
                  <a:lnTo>
                    <a:pt x="489" y="50"/>
                  </a:lnTo>
                  <a:lnTo>
                    <a:pt x="342" y="123"/>
                  </a:lnTo>
                  <a:lnTo>
                    <a:pt x="220" y="196"/>
                  </a:lnTo>
                  <a:lnTo>
                    <a:pt x="122" y="294"/>
                  </a:lnTo>
                  <a:lnTo>
                    <a:pt x="73" y="416"/>
                  </a:lnTo>
                  <a:lnTo>
                    <a:pt x="24" y="563"/>
                  </a:lnTo>
                  <a:lnTo>
                    <a:pt x="0" y="709"/>
                  </a:lnTo>
                  <a:lnTo>
                    <a:pt x="0" y="17708"/>
                  </a:lnTo>
                  <a:lnTo>
                    <a:pt x="24" y="17879"/>
                  </a:lnTo>
                  <a:lnTo>
                    <a:pt x="73" y="18025"/>
                  </a:lnTo>
                  <a:lnTo>
                    <a:pt x="122" y="18172"/>
                  </a:lnTo>
                  <a:lnTo>
                    <a:pt x="220" y="18294"/>
                  </a:lnTo>
                  <a:lnTo>
                    <a:pt x="342" y="18416"/>
                  </a:lnTo>
                  <a:lnTo>
                    <a:pt x="489" y="18489"/>
                  </a:lnTo>
                  <a:lnTo>
                    <a:pt x="635" y="18538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7" y="18538"/>
                  </a:lnTo>
                  <a:lnTo>
                    <a:pt x="14654" y="18489"/>
                  </a:lnTo>
                  <a:lnTo>
                    <a:pt x="14800" y="18416"/>
                  </a:lnTo>
                  <a:lnTo>
                    <a:pt x="14923" y="18294"/>
                  </a:lnTo>
                  <a:lnTo>
                    <a:pt x="15020" y="18172"/>
                  </a:lnTo>
                  <a:lnTo>
                    <a:pt x="15069" y="18025"/>
                  </a:lnTo>
                  <a:lnTo>
                    <a:pt x="15118" y="17879"/>
                  </a:lnTo>
                  <a:lnTo>
                    <a:pt x="15142" y="17708"/>
                  </a:lnTo>
                  <a:lnTo>
                    <a:pt x="15142" y="17586"/>
                  </a:lnTo>
                  <a:lnTo>
                    <a:pt x="1759" y="17586"/>
                  </a:lnTo>
                  <a:lnTo>
                    <a:pt x="1612" y="17561"/>
                  </a:lnTo>
                  <a:lnTo>
                    <a:pt x="1465" y="17512"/>
                  </a:lnTo>
                  <a:lnTo>
                    <a:pt x="1319" y="17439"/>
                  </a:lnTo>
                  <a:lnTo>
                    <a:pt x="1197" y="17317"/>
                  </a:lnTo>
                  <a:lnTo>
                    <a:pt x="1099" y="17195"/>
                  </a:lnTo>
                  <a:lnTo>
                    <a:pt x="1050" y="17048"/>
                  </a:lnTo>
                  <a:lnTo>
                    <a:pt x="1001" y="16902"/>
                  </a:lnTo>
                  <a:lnTo>
                    <a:pt x="977" y="16731"/>
                  </a:lnTo>
                  <a:lnTo>
                    <a:pt x="97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" name="Shape 803"/>
            <p:cNvSpPr/>
            <p:nvPr/>
          </p:nvSpPr>
          <p:spPr>
            <a:xfrm>
              <a:off x="621550" y="922575"/>
              <a:ext cx="378575" cy="464050"/>
            </a:xfrm>
            <a:custGeom>
              <a:avLst/>
              <a:gdLst/>
              <a:ahLst/>
              <a:cxnLst/>
              <a:rect l="0" t="0" r="0" b="0"/>
              <a:pathLst>
                <a:path w="15143" h="18562" extrusionOk="0">
                  <a:moveTo>
                    <a:pt x="13140" y="6472"/>
                  </a:moveTo>
                  <a:lnTo>
                    <a:pt x="13238" y="6497"/>
                  </a:lnTo>
                  <a:lnTo>
                    <a:pt x="13311" y="6546"/>
                  </a:lnTo>
                  <a:lnTo>
                    <a:pt x="13360" y="6619"/>
                  </a:lnTo>
                  <a:lnTo>
                    <a:pt x="13384" y="6717"/>
                  </a:lnTo>
                  <a:lnTo>
                    <a:pt x="13360" y="6814"/>
                  </a:lnTo>
                  <a:lnTo>
                    <a:pt x="13311" y="6888"/>
                  </a:lnTo>
                  <a:lnTo>
                    <a:pt x="13238" y="6936"/>
                  </a:lnTo>
                  <a:lnTo>
                    <a:pt x="13140" y="6961"/>
                  </a:lnTo>
                  <a:lnTo>
                    <a:pt x="2003" y="6961"/>
                  </a:lnTo>
                  <a:lnTo>
                    <a:pt x="1905" y="6936"/>
                  </a:lnTo>
                  <a:lnTo>
                    <a:pt x="1832" y="6888"/>
                  </a:lnTo>
                  <a:lnTo>
                    <a:pt x="1783" y="6814"/>
                  </a:lnTo>
                  <a:lnTo>
                    <a:pt x="1759" y="6717"/>
                  </a:lnTo>
                  <a:lnTo>
                    <a:pt x="1783" y="6619"/>
                  </a:lnTo>
                  <a:lnTo>
                    <a:pt x="1832" y="6546"/>
                  </a:lnTo>
                  <a:lnTo>
                    <a:pt x="1905" y="6497"/>
                  </a:lnTo>
                  <a:lnTo>
                    <a:pt x="2003" y="6472"/>
                  </a:lnTo>
                  <a:close/>
                  <a:moveTo>
                    <a:pt x="13238" y="8793"/>
                  </a:moveTo>
                  <a:lnTo>
                    <a:pt x="13311" y="8866"/>
                  </a:lnTo>
                  <a:lnTo>
                    <a:pt x="13360" y="8939"/>
                  </a:lnTo>
                  <a:lnTo>
                    <a:pt x="13384" y="9037"/>
                  </a:lnTo>
                  <a:lnTo>
                    <a:pt x="13360" y="9135"/>
                  </a:lnTo>
                  <a:lnTo>
                    <a:pt x="13311" y="9208"/>
                  </a:lnTo>
                  <a:lnTo>
                    <a:pt x="13238" y="9257"/>
                  </a:lnTo>
                  <a:lnTo>
                    <a:pt x="13140" y="9281"/>
                  </a:lnTo>
                  <a:lnTo>
                    <a:pt x="2003" y="9281"/>
                  </a:lnTo>
                  <a:lnTo>
                    <a:pt x="1905" y="9257"/>
                  </a:lnTo>
                  <a:lnTo>
                    <a:pt x="1832" y="9208"/>
                  </a:lnTo>
                  <a:lnTo>
                    <a:pt x="1783" y="9135"/>
                  </a:lnTo>
                  <a:lnTo>
                    <a:pt x="1759" y="9037"/>
                  </a:lnTo>
                  <a:lnTo>
                    <a:pt x="1783" y="8939"/>
                  </a:lnTo>
                  <a:lnTo>
                    <a:pt x="1832" y="8866"/>
                  </a:lnTo>
                  <a:lnTo>
                    <a:pt x="1905" y="8793"/>
                  </a:lnTo>
                  <a:close/>
                  <a:moveTo>
                    <a:pt x="13140" y="11088"/>
                  </a:moveTo>
                  <a:lnTo>
                    <a:pt x="13238" y="11113"/>
                  </a:lnTo>
                  <a:lnTo>
                    <a:pt x="13311" y="11162"/>
                  </a:lnTo>
                  <a:lnTo>
                    <a:pt x="13360" y="11235"/>
                  </a:lnTo>
                  <a:lnTo>
                    <a:pt x="13384" y="11333"/>
                  </a:lnTo>
                  <a:lnTo>
                    <a:pt x="13360" y="11430"/>
                  </a:lnTo>
                  <a:lnTo>
                    <a:pt x="13311" y="11504"/>
                  </a:lnTo>
                  <a:lnTo>
                    <a:pt x="13238" y="11552"/>
                  </a:lnTo>
                  <a:lnTo>
                    <a:pt x="13140" y="11577"/>
                  </a:lnTo>
                  <a:lnTo>
                    <a:pt x="2003" y="11577"/>
                  </a:lnTo>
                  <a:lnTo>
                    <a:pt x="1905" y="11552"/>
                  </a:lnTo>
                  <a:lnTo>
                    <a:pt x="1832" y="11504"/>
                  </a:lnTo>
                  <a:lnTo>
                    <a:pt x="1783" y="11430"/>
                  </a:lnTo>
                  <a:lnTo>
                    <a:pt x="1759" y="11333"/>
                  </a:lnTo>
                  <a:lnTo>
                    <a:pt x="1783" y="11235"/>
                  </a:lnTo>
                  <a:lnTo>
                    <a:pt x="1832" y="11162"/>
                  </a:lnTo>
                  <a:lnTo>
                    <a:pt x="1905" y="11113"/>
                  </a:lnTo>
                  <a:lnTo>
                    <a:pt x="2003" y="11088"/>
                  </a:lnTo>
                  <a:close/>
                  <a:moveTo>
                    <a:pt x="8255" y="13409"/>
                  </a:moveTo>
                  <a:lnTo>
                    <a:pt x="8353" y="13433"/>
                  </a:lnTo>
                  <a:lnTo>
                    <a:pt x="8426" y="13482"/>
                  </a:lnTo>
                  <a:lnTo>
                    <a:pt x="8475" y="13555"/>
                  </a:lnTo>
                  <a:lnTo>
                    <a:pt x="8500" y="13653"/>
                  </a:lnTo>
                  <a:lnTo>
                    <a:pt x="8475" y="13750"/>
                  </a:lnTo>
                  <a:lnTo>
                    <a:pt x="8426" y="13824"/>
                  </a:lnTo>
                  <a:lnTo>
                    <a:pt x="8353" y="13873"/>
                  </a:lnTo>
                  <a:lnTo>
                    <a:pt x="8255" y="13897"/>
                  </a:lnTo>
                  <a:lnTo>
                    <a:pt x="2003" y="13897"/>
                  </a:lnTo>
                  <a:lnTo>
                    <a:pt x="1905" y="13873"/>
                  </a:lnTo>
                  <a:lnTo>
                    <a:pt x="1832" y="13824"/>
                  </a:lnTo>
                  <a:lnTo>
                    <a:pt x="1783" y="13750"/>
                  </a:lnTo>
                  <a:lnTo>
                    <a:pt x="1759" y="13653"/>
                  </a:lnTo>
                  <a:lnTo>
                    <a:pt x="1783" y="13555"/>
                  </a:lnTo>
                  <a:lnTo>
                    <a:pt x="1832" y="13482"/>
                  </a:lnTo>
                  <a:lnTo>
                    <a:pt x="1905" y="13433"/>
                  </a:lnTo>
                  <a:lnTo>
                    <a:pt x="2003" y="13409"/>
                  </a:lnTo>
                  <a:close/>
                  <a:moveTo>
                    <a:pt x="635" y="0"/>
                  </a:moveTo>
                  <a:lnTo>
                    <a:pt x="489" y="49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3" y="342"/>
                  </a:lnTo>
                  <a:lnTo>
                    <a:pt x="74" y="464"/>
                  </a:lnTo>
                  <a:lnTo>
                    <a:pt x="25" y="611"/>
                  </a:lnTo>
                  <a:lnTo>
                    <a:pt x="0" y="782"/>
                  </a:lnTo>
                  <a:lnTo>
                    <a:pt x="0" y="17780"/>
                  </a:lnTo>
                  <a:lnTo>
                    <a:pt x="25" y="17927"/>
                  </a:lnTo>
                  <a:lnTo>
                    <a:pt x="74" y="18073"/>
                  </a:lnTo>
                  <a:lnTo>
                    <a:pt x="123" y="18195"/>
                  </a:lnTo>
                  <a:lnTo>
                    <a:pt x="220" y="18318"/>
                  </a:lnTo>
                  <a:lnTo>
                    <a:pt x="342" y="18415"/>
                  </a:lnTo>
                  <a:lnTo>
                    <a:pt x="489" y="18489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7"/>
                  </a:lnTo>
                  <a:lnTo>
                    <a:pt x="14654" y="18489"/>
                  </a:lnTo>
                  <a:lnTo>
                    <a:pt x="14801" y="18415"/>
                  </a:lnTo>
                  <a:lnTo>
                    <a:pt x="14923" y="18318"/>
                  </a:lnTo>
                  <a:lnTo>
                    <a:pt x="15021" y="18195"/>
                  </a:lnTo>
                  <a:lnTo>
                    <a:pt x="15069" y="18073"/>
                  </a:lnTo>
                  <a:lnTo>
                    <a:pt x="15118" y="17927"/>
                  </a:lnTo>
                  <a:lnTo>
                    <a:pt x="15143" y="17780"/>
                  </a:lnTo>
                  <a:lnTo>
                    <a:pt x="15143" y="3859"/>
                  </a:lnTo>
                  <a:lnTo>
                    <a:pt x="12554" y="3859"/>
                  </a:lnTo>
                  <a:lnTo>
                    <a:pt x="12285" y="3835"/>
                  </a:lnTo>
                  <a:lnTo>
                    <a:pt x="12065" y="3761"/>
                  </a:lnTo>
                  <a:lnTo>
                    <a:pt x="11846" y="3639"/>
                  </a:lnTo>
                  <a:lnTo>
                    <a:pt x="11650" y="3468"/>
                  </a:lnTo>
                  <a:lnTo>
                    <a:pt x="11504" y="3297"/>
                  </a:lnTo>
                  <a:lnTo>
                    <a:pt x="11382" y="3078"/>
                  </a:lnTo>
                  <a:lnTo>
                    <a:pt x="11308" y="2833"/>
                  </a:lnTo>
                  <a:lnTo>
                    <a:pt x="11284" y="2589"/>
                  </a:lnTo>
                  <a:lnTo>
                    <a:pt x="1128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" name="Shape 804"/>
            <p:cNvSpPr/>
            <p:nvPr/>
          </p:nvSpPr>
          <p:spPr>
            <a:xfrm>
              <a:off x="915850" y="922575"/>
              <a:ext cx="84275" cy="84275"/>
            </a:xfrm>
            <a:custGeom>
              <a:avLst/>
              <a:gdLst/>
              <a:ahLst/>
              <a:cxnLst/>
              <a:rect l="0" t="0" r="0" b="0"/>
              <a:pathLst>
                <a:path w="3371" h="3371" extrusionOk="0">
                  <a:moveTo>
                    <a:pt x="0" y="0"/>
                  </a:moveTo>
                  <a:lnTo>
                    <a:pt x="0" y="2589"/>
                  </a:lnTo>
                  <a:lnTo>
                    <a:pt x="0" y="2736"/>
                  </a:lnTo>
                  <a:lnTo>
                    <a:pt x="49" y="2882"/>
                  </a:lnTo>
                  <a:lnTo>
                    <a:pt x="122" y="3029"/>
                  </a:lnTo>
                  <a:lnTo>
                    <a:pt x="220" y="3126"/>
                  </a:lnTo>
                  <a:lnTo>
                    <a:pt x="342" y="3224"/>
                  </a:lnTo>
                  <a:lnTo>
                    <a:pt x="464" y="3297"/>
                  </a:lnTo>
                  <a:lnTo>
                    <a:pt x="611" y="3346"/>
                  </a:lnTo>
                  <a:lnTo>
                    <a:pt x="782" y="3371"/>
                  </a:lnTo>
                  <a:lnTo>
                    <a:pt x="3371" y="337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7" name="Заголовок 1"/>
          <p:cNvSpPr txBox="1">
            <a:spLocks/>
          </p:cNvSpPr>
          <p:nvPr/>
        </p:nvSpPr>
        <p:spPr>
          <a:xfrm>
            <a:off x="172713" y="4008596"/>
            <a:ext cx="10476814" cy="24799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8078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8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b="1" dirty="0" smtClean="0">
                <a:solidFill>
                  <a:srgbClr val="FF0000"/>
                </a:solidFill>
              </a:rPr>
              <a:t>Возможно применение Фондом </a:t>
            </a:r>
            <a:r>
              <a:rPr lang="ru-RU" sz="1400" b="1" dirty="0">
                <a:solidFill>
                  <a:srgbClr val="FF0000"/>
                </a:solidFill>
              </a:rPr>
              <a:t>«</a:t>
            </a:r>
            <a:r>
              <a:rPr lang="ru-RU" sz="1400" b="1" dirty="0" smtClean="0">
                <a:solidFill>
                  <a:srgbClr val="FF0000"/>
                </a:solidFill>
              </a:rPr>
              <a:t>Даму», </a:t>
            </a:r>
            <a:r>
              <a:rPr lang="ru-RU" sz="1400" b="1" u="sng" dirty="0" smtClean="0">
                <a:solidFill>
                  <a:srgbClr val="FF0000"/>
                </a:solidFill>
              </a:rPr>
              <a:t>предлагается рассмотреть возможность разработки программы или механизма по обеспечению взаимодействия и взаимовыгодной торговли товарами/ предоставлением услуг между заемщиками Фонда</a:t>
            </a:r>
            <a:r>
              <a:rPr lang="ru-RU" sz="1400" b="1" dirty="0" smtClean="0">
                <a:solidFill>
                  <a:srgbClr val="FF0000"/>
                </a:solidFill>
              </a:rPr>
              <a:t>. </a:t>
            </a:r>
          </a:p>
          <a:p>
            <a:r>
              <a:rPr lang="ru-RU" sz="1400" b="1" dirty="0" smtClean="0">
                <a:solidFill>
                  <a:srgbClr val="00B050"/>
                </a:solidFill>
              </a:rPr>
              <a:t>Разработка программы/механизма с информацией о выпускаемых и реализуемых товарах и услугах по заемщикам Фонда. Где заемщик А будет делать запрос касательно необходимости на определенный товар или услугу в определенном регионе/районе, Фонд/РФ в свою очередь будет предоставлять информацию по другим заемщикам (заемщик Б, В), которые могут предоставить необходимый товар или услугу, подходящее под запрос заемщика А. Данная мера будет способствовать </a:t>
            </a:r>
            <a:r>
              <a:rPr lang="ru-RU" sz="1400" b="1" u="sng" dirty="0" smtClean="0">
                <a:solidFill>
                  <a:srgbClr val="00B050"/>
                </a:solidFill>
              </a:rPr>
              <a:t>повышению доходов, обеспечению постоянного объема работы, повышению конкурентоспособности и снижению риска простоя или дефолта </a:t>
            </a:r>
            <a:r>
              <a:rPr lang="ru-RU" sz="1400" b="1" dirty="0" smtClean="0">
                <a:solidFill>
                  <a:srgbClr val="00B050"/>
                </a:solidFill>
              </a:rPr>
              <a:t>заемщиков Фонда. Также данный механизм будет оказывать мультипликативный эффект на развитие экономики определенного региона и страны в целом. В частности у клиентов Фонда будет обеспечен </a:t>
            </a:r>
            <a:r>
              <a:rPr lang="ru-RU" sz="1400" b="1" u="sng" dirty="0" smtClean="0">
                <a:solidFill>
                  <a:srgbClr val="00B050"/>
                </a:solidFill>
              </a:rPr>
              <a:t>рост доходов, налоговых выплат, сохранение и создание новых рабочих мест.</a:t>
            </a:r>
            <a:r>
              <a:rPr lang="ru-RU" sz="1400" b="1" dirty="0" smtClean="0">
                <a:solidFill>
                  <a:srgbClr val="00B050"/>
                </a:solidFill>
              </a:rPr>
              <a:t> </a:t>
            </a:r>
            <a:endParaRPr lang="ru-RU" sz="1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68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-8467"/>
            <a:ext cx="10770541" cy="6858000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797143" y="6356353"/>
            <a:ext cx="770557" cy="365125"/>
          </a:xfrm>
        </p:spPr>
        <p:txBody>
          <a:bodyPr/>
          <a:lstStyle/>
          <a:p>
            <a:fld id="{92118A34-E63D-4F5A-9591-B69D821C3137}" type="slidenum">
              <a:rPr lang="ru-RU" sz="2000" b="1" smtClean="0">
                <a:solidFill>
                  <a:schemeClr val="bg1"/>
                </a:solidFill>
              </a:rPr>
              <a:t>7</a:t>
            </a:fld>
            <a:endParaRPr lang="ru-RU" sz="2000" b="1">
              <a:solidFill>
                <a:schemeClr val="bg1"/>
              </a:solidFill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432000" y="368602"/>
            <a:ext cx="8078391" cy="6693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8078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8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Общая информация о МСП</a:t>
            </a:r>
          </a:p>
          <a:p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Гарантирование кредитов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8" y="2216829"/>
            <a:ext cx="107705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/>
              <a:t>Японская федерация кредитных гарантийных корпораций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85751" y="1164974"/>
            <a:ext cx="10373782" cy="930531"/>
          </a:xfrm>
          <a:prstGeom prst="rect">
            <a:avLst/>
          </a:prstGeom>
          <a:solidFill>
            <a:srgbClr val="D9EF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" tIns="30679" rIns="30679" bIns="30679" anchor="ctr" anchorCtr="0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  <a:cs typeface="Arial" pitchFamily="34" charset="0"/>
              </a:rPr>
              <a:t>Размеры схем государственных кредитных гарантий с точки зрения объема гарантированных кредитов широко варьируются в разных странах. Некоторые из крупнейших государственных кредитных гарантий находятся в Азии. Японская система кредитных гарантий </a:t>
            </a:r>
            <a:r>
              <a:rPr lang="ru-RU" sz="1400" b="1" dirty="0">
                <a:solidFill>
                  <a:schemeClr val="tx1"/>
                </a:solidFill>
                <a:cs typeface="Arial" pitchFamily="34" charset="0"/>
              </a:rPr>
              <a:t>считается самой крупной в мире</a:t>
            </a:r>
            <a:r>
              <a:rPr lang="ru-RU" sz="1400" dirty="0">
                <a:solidFill>
                  <a:schemeClr val="tx1"/>
                </a:solidFill>
                <a:cs typeface="Arial" pitchFamily="34" charset="0"/>
              </a:rPr>
              <a:t> по объему </a:t>
            </a:r>
            <a:r>
              <a:rPr lang="ru-RU" sz="1400" dirty="0" smtClean="0">
                <a:solidFill>
                  <a:schemeClr val="tx1"/>
                </a:solidFill>
                <a:cs typeface="Arial" pitchFamily="34" charset="0"/>
              </a:rPr>
              <a:t>гарантий</a:t>
            </a:r>
            <a:endParaRPr lang="ru-RU" sz="14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5" name="AutoShape 4" descr="Image result for building ic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0963" y="2177740"/>
            <a:ext cx="546429" cy="416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6929462"/>
              </p:ext>
            </p:extLst>
          </p:nvPr>
        </p:nvGraphicFramePr>
        <p:xfrm>
          <a:off x="285751" y="2615876"/>
          <a:ext cx="5666317" cy="386986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988828"/>
                <a:gridCol w="1367021"/>
                <a:gridCol w="1043940"/>
                <a:gridCol w="1182793"/>
                <a:gridCol w="1083735"/>
              </a:tblGrid>
              <a:tr h="443923">
                <a:tc rowSpan="2"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Статья</a:t>
                      </a:r>
                    </a:p>
                    <a:p>
                      <a:pPr algn="ctr"/>
                      <a:r>
                        <a:rPr lang="ru-RU" sz="1200" dirty="0" smtClean="0"/>
                        <a:t>/Год</a:t>
                      </a:r>
                      <a:endParaRPr lang="ru-RU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Выпущенные гарантии</a:t>
                      </a:r>
                      <a:endParaRPr lang="ru-RU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Действующие договора по гарантиям</a:t>
                      </a:r>
                      <a:endParaRPr lang="ru-RU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23601">
                <a:tc vMerge="1">
                  <a:txBody>
                    <a:bodyPr/>
                    <a:lstStyle/>
                    <a:p>
                      <a:pPr marL="0" algn="ctr" defTabSz="807872" rtl="0" eaLnBrk="1" latinLnBrk="0" hangingPunct="1"/>
                      <a:endParaRPr lang="ru-RU" sz="159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807872" rtl="0" eaLnBrk="1" latinLnBrk="0" hangingPunct="1"/>
                      <a:r>
                        <a:rPr lang="ru-RU" sz="1000" kern="1200" dirty="0" smtClean="0"/>
                        <a:t>Кол-во</a:t>
                      </a:r>
                    </a:p>
                    <a:p>
                      <a:pPr marL="0" algn="ctr" defTabSz="807872" rtl="0" eaLnBrk="1" latinLnBrk="0" hangingPunct="1"/>
                      <a:r>
                        <a:rPr lang="ru-RU" sz="1000" kern="1200" dirty="0" err="1" smtClean="0"/>
                        <a:t>прогарантированных</a:t>
                      </a:r>
                      <a:r>
                        <a:rPr lang="ru-RU" sz="1000" kern="1200" dirty="0" smtClean="0"/>
                        <a:t> займов</a:t>
                      </a:r>
                      <a:endParaRPr lang="ru-RU" sz="7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807872" rtl="0" eaLnBrk="1" latinLnBrk="0" hangingPunct="1"/>
                      <a:r>
                        <a:rPr lang="ru-RU" sz="1000" kern="1200" dirty="0" smtClean="0"/>
                        <a:t>Сумма </a:t>
                      </a:r>
                    </a:p>
                    <a:p>
                      <a:pPr marL="0" algn="ctr" defTabSz="807872" rtl="0" eaLnBrk="1" latinLnBrk="0" hangingPunct="1"/>
                      <a:r>
                        <a:rPr lang="ru-RU" sz="1000" kern="1200" dirty="0" smtClean="0"/>
                        <a:t>(млн. иен)</a:t>
                      </a:r>
                      <a:endParaRPr lang="ru-RU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807872" rtl="0" eaLnBrk="1" latinLnBrk="0" hangingPunct="1"/>
                      <a:r>
                        <a:rPr lang="ru-RU" sz="1000" kern="1200" dirty="0" smtClean="0"/>
                        <a:t>Кол-во</a:t>
                      </a:r>
                    </a:p>
                    <a:p>
                      <a:pPr marL="0" algn="ctr" defTabSz="807872" rtl="0" eaLnBrk="1" latinLnBrk="0" hangingPunct="1"/>
                      <a:r>
                        <a:rPr lang="ru-RU" sz="1000" kern="1200" dirty="0" err="1" smtClean="0"/>
                        <a:t>прогарантированных</a:t>
                      </a:r>
                      <a:r>
                        <a:rPr lang="ru-RU" sz="1000" kern="1200" dirty="0" smtClean="0"/>
                        <a:t> займов</a:t>
                      </a:r>
                      <a:endParaRPr lang="ru-RU" sz="7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807872" rtl="0" eaLnBrk="1" latinLnBrk="0" hangingPunct="1"/>
                      <a:r>
                        <a:rPr lang="ru-RU" sz="1000" kern="1200" dirty="0" smtClean="0"/>
                        <a:t>Сумма </a:t>
                      </a:r>
                    </a:p>
                    <a:p>
                      <a:pPr marL="0" algn="ctr" defTabSz="807872" rtl="0" eaLnBrk="1" latinLnBrk="0" hangingPunct="1"/>
                      <a:r>
                        <a:rPr lang="ru-RU" sz="1000" kern="1200" dirty="0" smtClean="0"/>
                        <a:t>(млн. иен)</a:t>
                      </a:r>
                      <a:endParaRPr lang="ru-RU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9350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2008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1 330 882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19 581 113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3 432 308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33 919 169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9350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2009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1 179 065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16 625 178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3 389 640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35 850 651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9350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2010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1 002 990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14 172 296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3 294 020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35 068 273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9350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2011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869 972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11 553 307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3 282</a:t>
                      </a:r>
                      <a:r>
                        <a:rPr lang="ru-RU" sz="1000" baseline="0" dirty="0" smtClean="0"/>
                        <a:t> 380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34 446 374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9350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2012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762 417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9 751 836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3 189 748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32 078 613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9350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2013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731 712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9 306 831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3 068 922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29 778 513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9350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2014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714 340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8 939 404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2 949 589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27 701 740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86497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2015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694 526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8 967 054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2 796 391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25 761 647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9350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2016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663 183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8 534 785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2 623 498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23 873 792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9350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2017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632 930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8 051 386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2 473 377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22 215 070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93505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итого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8 582 017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115 483 190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30 499 873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300 693 842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177429" y="2594472"/>
            <a:ext cx="4363571" cy="34855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 pitchFamily="2" charset="2"/>
              <a:buChar char="§"/>
            </a:pPr>
            <a:r>
              <a:rPr lang="ru-RU" sz="1050" b="1" dirty="0"/>
              <a:t>Японская федерация кредитных гарантийных корпораций </a:t>
            </a:r>
            <a:r>
              <a:rPr lang="ru-RU" sz="1050" dirty="0"/>
              <a:t>(JFG) является некоммерческой организацией, в состав которой входят все </a:t>
            </a:r>
            <a:r>
              <a:rPr lang="ru-RU" sz="1050" b="1" dirty="0"/>
              <a:t>51</a:t>
            </a:r>
            <a:r>
              <a:rPr lang="ru-RU" sz="1050" dirty="0"/>
              <a:t> кредитно-гарантийные корпорации (</a:t>
            </a:r>
            <a:r>
              <a:rPr lang="ru-RU" sz="1050" dirty="0" err="1"/>
              <a:t>CGCs</a:t>
            </a:r>
            <a:r>
              <a:rPr lang="ru-RU" sz="1050" dirty="0"/>
              <a:t>) в Японии. </a:t>
            </a:r>
          </a:p>
          <a:p>
            <a:pPr marL="171450" indent="-171450">
              <a:buFont typeface="Wingdings" pitchFamily="2" charset="2"/>
              <a:buChar char="§"/>
            </a:pPr>
            <a:endParaRPr lang="ru-RU" sz="1050" dirty="0"/>
          </a:p>
          <a:p>
            <a:pPr marL="171450" indent="-171450">
              <a:buFont typeface="Wingdings" pitchFamily="2" charset="2"/>
              <a:buChar char="§"/>
            </a:pPr>
            <a:r>
              <a:rPr lang="ru-RU" sz="1050" dirty="0"/>
              <a:t>JFG проводит операции с целью внести свой вклад в здоровое развитие </a:t>
            </a:r>
            <a:r>
              <a:rPr lang="ru-RU" sz="1050" dirty="0" err="1"/>
              <a:t>CGCs</a:t>
            </a:r>
            <a:r>
              <a:rPr lang="ru-RU" sz="1050" dirty="0"/>
              <a:t> и тем самым обеспечить бесперебойное финансирование МСП. </a:t>
            </a:r>
          </a:p>
          <a:p>
            <a:pPr marL="171450" indent="-171450">
              <a:buFont typeface="Wingdings" pitchFamily="2" charset="2"/>
              <a:buChar char="§"/>
            </a:pPr>
            <a:endParaRPr lang="ru-RU" sz="1050" dirty="0"/>
          </a:p>
          <a:p>
            <a:pPr marL="171450" indent="-171450">
              <a:buFont typeface="Wingdings" pitchFamily="2" charset="2"/>
              <a:buChar char="§"/>
            </a:pPr>
            <a:r>
              <a:rPr lang="ru-RU" sz="1050" dirty="0"/>
              <a:t>JFG была основана в 1951 году, а в ноябре 2008 года национальным правительством была назначена организация по поддержке гарантийного бизнеса в соответствии с Законом о кредитных гарантийных корпорациях. </a:t>
            </a:r>
          </a:p>
          <a:p>
            <a:pPr marL="171450" indent="-171450">
              <a:buFont typeface="Wingdings" pitchFamily="2" charset="2"/>
              <a:buChar char="§"/>
            </a:pPr>
            <a:endParaRPr lang="ru-RU" sz="1050" dirty="0"/>
          </a:p>
          <a:p>
            <a:pPr marL="171450" indent="-171450">
              <a:buFont typeface="Wingdings" pitchFamily="2" charset="2"/>
              <a:buChar char="§"/>
            </a:pPr>
            <a:r>
              <a:rPr lang="ru-RU" sz="1050" dirty="0" err="1"/>
              <a:t>CGCs</a:t>
            </a:r>
            <a:r>
              <a:rPr lang="ru-RU" sz="1050" dirty="0"/>
              <a:t> в Японии являются государственными учреждениями, которые поддерживают малые и средние предприятия (МСП), выступая в качестве государственных гарантов, чтобы им было легче занимать средства, необходимые для их коммерческой деятельности, у финансовых учреждений.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436660" y="6113756"/>
            <a:ext cx="3616709" cy="60772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" tIns="30679" rIns="30679" bIns="30679" anchor="ctr" anchorCtr="0"/>
          <a:lstStyle/>
          <a:p>
            <a:pPr algn="ctr">
              <a:defRPr/>
            </a:pPr>
            <a:r>
              <a:rPr lang="ru-RU" sz="900" dirty="0" smtClean="0">
                <a:solidFill>
                  <a:schemeClr val="tx1"/>
                </a:solidFill>
                <a:cs typeface="Arial" pitchFamily="34" charset="0"/>
              </a:rPr>
              <a:t>Снижение количества гарантии обусловлено с </a:t>
            </a:r>
            <a:r>
              <a:rPr lang="ru-RU" sz="900" dirty="0" smtClean="0">
                <a:solidFill>
                  <a:schemeClr val="tx1"/>
                </a:solidFill>
                <a:cs typeface="Arial" pitchFamily="34" charset="0"/>
              </a:rPr>
              <a:t>назначением </a:t>
            </a:r>
            <a:r>
              <a:rPr lang="ru-RU" sz="900" dirty="0" smtClean="0">
                <a:solidFill>
                  <a:schemeClr val="tx1"/>
                </a:solidFill>
                <a:cs typeface="Arial" pitchFamily="34" charset="0"/>
              </a:rPr>
              <a:t>контролирующей организации со стороны правительства и </a:t>
            </a:r>
            <a:r>
              <a:rPr lang="ru-RU" sz="900" dirty="0" smtClean="0">
                <a:solidFill>
                  <a:schemeClr val="tx1"/>
                </a:solidFill>
                <a:cs typeface="Arial" pitchFamily="34" charset="0"/>
              </a:rPr>
              <a:t>ужесточением требовании по проверкам при входе предпринимателей</a:t>
            </a:r>
            <a:endParaRPr lang="ru-RU" sz="9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06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-8467"/>
            <a:ext cx="10770541" cy="6858000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797143" y="6356353"/>
            <a:ext cx="770557" cy="365125"/>
          </a:xfrm>
        </p:spPr>
        <p:txBody>
          <a:bodyPr/>
          <a:lstStyle/>
          <a:p>
            <a:fld id="{92118A34-E63D-4F5A-9591-B69D821C3137}" type="slidenum">
              <a:rPr lang="ru-RU" sz="2000" b="1" smtClean="0">
                <a:solidFill>
                  <a:schemeClr val="bg1"/>
                </a:solidFill>
              </a:rPr>
              <a:t>8</a:t>
            </a:fld>
            <a:endParaRPr lang="ru-RU" sz="2000" b="1">
              <a:solidFill>
                <a:schemeClr val="bg1"/>
              </a:solidFill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432000" y="368602"/>
            <a:ext cx="8078391" cy="6693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8078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8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Общая информация о МСП</a:t>
            </a:r>
          </a:p>
          <a:p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Гарантирование кредитов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71070" y="1146387"/>
            <a:ext cx="107705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/>
              <a:t>Японская федерация кредитных гарантийных корпораций </a:t>
            </a:r>
          </a:p>
        </p:txBody>
      </p:sp>
      <p:sp>
        <p:nvSpPr>
          <p:cNvPr id="5" name="AutoShape 4" descr="Image result for building ic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8210" y="1146387"/>
            <a:ext cx="546429" cy="416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066801" y="1699115"/>
            <a:ext cx="7906870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/>
              <a:t>Условия для получения кредитных гарантий</a:t>
            </a:r>
          </a:p>
          <a:p>
            <a:pPr marL="171450" indent="-171450">
              <a:buFont typeface="Wingdings" pitchFamily="2" charset="2"/>
              <a:buChar char="§"/>
            </a:pPr>
            <a:endParaRPr lang="ru-RU" sz="1100" b="1" dirty="0" smtClean="0"/>
          </a:p>
          <a:p>
            <a:pPr marL="171450" indent="-171450">
              <a:buFont typeface="Wingdings" pitchFamily="2" charset="2"/>
              <a:buChar char="ü"/>
            </a:pPr>
            <a:r>
              <a:rPr lang="ru-RU" sz="1200" dirty="0"/>
              <a:t>О</a:t>
            </a:r>
            <a:r>
              <a:rPr lang="ru-RU" sz="1200" dirty="0" smtClean="0"/>
              <a:t>сновной капитал либо </a:t>
            </a:r>
            <a:r>
              <a:rPr lang="ru-RU" sz="1200" dirty="0"/>
              <a:t>количество постоянно </a:t>
            </a:r>
            <a:r>
              <a:rPr lang="ru-RU" sz="1200" dirty="0" smtClean="0"/>
              <a:t>работников предприятия должны </a:t>
            </a:r>
            <a:r>
              <a:rPr lang="ru-RU" sz="1200" dirty="0" smtClean="0"/>
              <a:t>соответствовать требованиям </a:t>
            </a:r>
            <a:r>
              <a:rPr lang="ru-RU" sz="1200" dirty="0" smtClean="0"/>
              <a:t>Федерации.</a:t>
            </a:r>
            <a:endParaRPr lang="ru-RU" sz="1200" dirty="0" smtClean="0"/>
          </a:p>
          <a:p>
            <a:endParaRPr lang="ru-RU" sz="1200" dirty="0"/>
          </a:p>
          <a:p>
            <a:pPr marL="171450" indent="-171450">
              <a:buFont typeface="Wingdings" pitchFamily="2" charset="2"/>
              <a:buChar char="ü"/>
            </a:pPr>
            <a:r>
              <a:rPr lang="ru-RU" sz="1200" dirty="0" smtClean="0"/>
              <a:t>Гарантия может </a:t>
            </a:r>
            <a:r>
              <a:rPr lang="ru-RU" sz="1200" dirty="0"/>
              <a:t>использоваться для большинства отраслей торговли и промышленности, на некоторые отрасли, такие как </a:t>
            </a:r>
            <a:r>
              <a:rPr lang="ru-RU" sz="1200" b="1" dirty="0"/>
              <a:t>сельское хозяйство, лесное хозяйство, рыболовство и финансы</a:t>
            </a:r>
            <a:r>
              <a:rPr lang="ru-RU" sz="1200" dirty="0"/>
              <a:t>, гарантия не распространяется</a:t>
            </a:r>
            <a:r>
              <a:rPr lang="ru-RU" sz="1200" dirty="0" smtClean="0"/>
              <a:t>.</a:t>
            </a:r>
          </a:p>
          <a:p>
            <a:pPr marL="171450" indent="-171450">
              <a:buFont typeface="Wingdings" pitchFamily="2" charset="2"/>
              <a:buChar char="ü"/>
            </a:pPr>
            <a:endParaRPr lang="ru-RU" sz="1200" dirty="0"/>
          </a:p>
          <a:p>
            <a:pPr marL="171450" indent="-171450">
              <a:buFont typeface="Wingdings" pitchFamily="2" charset="2"/>
              <a:buChar char="ü"/>
            </a:pPr>
            <a:r>
              <a:rPr lang="ru-RU" sz="1200" dirty="0" smtClean="0"/>
              <a:t>Предприятию н</a:t>
            </a:r>
            <a:r>
              <a:rPr lang="ru-RU" sz="1200" dirty="0" smtClean="0"/>
              <a:t>еобходимо </a:t>
            </a:r>
            <a:r>
              <a:rPr lang="ru-RU" sz="1200" dirty="0"/>
              <a:t>действовать </a:t>
            </a:r>
            <a:r>
              <a:rPr lang="ru-RU" sz="1200" dirty="0" smtClean="0"/>
              <a:t>в соответствии с юрисдикцией определенной </a:t>
            </a:r>
            <a:r>
              <a:rPr lang="ru-RU" sz="1200" dirty="0"/>
              <a:t>ассоциации кредитных гарантий. </a:t>
            </a:r>
            <a:r>
              <a:rPr lang="ru-RU" sz="1200" dirty="0" smtClean="0"/>
              <a:t>В каждой префектуре (городе) имеются свои условия предоставления гарантии, которые могут незначительно отличаться от типовых/основных условий. </a:t>
            </a:r>
            <a:endParaRPr lang="ru-RU" sz="1200" dirty="0" smtClean="0"/>
          </a:p>
          <a:p>
            <a:pPr marL="171450" indent="-171450">
              <a:buFont typeface="Wingdings" pitchFamily="2" charset="2"/>
              <a:buChar char="ü"/>
            </a:pPr>
            <a:endParaRPr lang="ru-RU" sz="1200" dirty="0"/>
          </a:p>
          <a:p>
            <a:pPr marL="171450" indent="-171450">
              <a:buFont typeface="Wingdings" pitchFamily="2" charset="2"/>
              <a:buChar char="ü"/>
            </a:pPr>
            <a:r>
              <a:rPr lang="ru-RU" sz="1200" dirty="0"/>
              <a:t>Средства, покрываемые гарантией, ограничиваются средствами, необходимыми для управления бизнесом (оборотный капитал и капитал оборудования</a:t>
            </a:r>
            <a:r>
              <a:rPr lang="ru-RU" sz="1200" dirty="0" smtClean="0"/>
              <a:t>).</a:t>
            </a:r>
          </a:p>
          <a:p>
            <a:pPr marL="171450" indent="-171450">
              <a:buFont typeface="Wingdings" pitchFamily="2" charset="2"/>
              <a:buChar char="ü"/>
            </a:pPr>
            <a:endParaRPr lang="ru-RU" sz="1200" dirty="0"/>
          </a:p>
          <a:p>
            <a:pPr marL="171450" indent="-171450">
              <a:buFont typeface="Wingdings" pitchFamily="2" charset="2"/>
              <a:buChar char="ü"/>
            </a:pPr>
            <a:r>
              <a:rPr lang="ru-RU" sz="1200" dirty="0"/>
              <a:t>Лимит гарантии для одного субъекта </a:t>
            </a:r>
            <a:endParaRPr lang="ru-RU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/>
              <a:t>малого </a:t>
            </a:r>
            <a:r>
              <a:rPr lang="ru-RU" sz="1200" dirty="0"/>
              <a:t>и среднего предпринимательства / малого бизнеса составляет верхний предел </a:t>
            </a:r>
            <a:r>
              <a:rPr lang="ru-RU" sz="1200" b="1" dirty="0"/>
              <a:t>в 200 миллионов </a:t>
            </a:r>
            <a:r>
              <a:rPr lang="ru-RU" sz="1200" b="1" dirty="0" smtClean="0"/>
              <a:t>иен(1,85 млн. </a:t>
            </a:r>
            <a:r>
              <a:rPr lang="en-US" sz="1200" b="1" dirty="0" smtClean="0"/>
              <a:t>$</a:t>
            </a:r>
            <a:r>
              <a:rPr lang="ru-RU" sz="1200" b="1" dirty="0" smtClean="0"/>
              <a:t>) </a:t>
            </a:r>
            <a:endParaRPr lang="ru-RU" sz="12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/>
              <a:t>для </a:t>
            </a:r>
            <a:r>
              <a:rPr lang="ru-RU" sz="1200" dirty="0" smtClean="0"/>
              <a:t>профсоюзов </a:t>
            </a:r>
            <a:r>
              <a:rPr lang="ru-RU" sz="1200" b="1" dirty="0"/>
              <a:t>400 </a:t>
            </a:r>
            <a:r>
              <a:rPr lang="ru-RU" sz="1200" b="1" dirty="0"/>
              <a:t>миллионов </a:t>
            </a:r>
            <a:r>
              <a:rPr lang="ru-RU" sz="1200" b="1" dirty="0" smtClean="0"/>
              <a:t>иен</a:t>
            </a:r>
            <a:r>
              <a:rPr lang="en-US" sz="1200" b="1" dirty="0" smtClean="0"/>
              <a:t> (3,7</a:t>
            </a:r>
            <a:r>
              <a:rPr lang="ru-RU" sz="1200" b="1" dirty="0" smtClean="0"/>
              <a:t> млн.</a:t>
            </a:r>
            <a:r>
              <a:rPr lang="en-US" sz="1200" b="1" dirty="0" smtClean="0"/>
              <a:t> $)</a:t>
            </a:r>
            <a:r>
              <a:rPr lang="ru-RU" sz="1200" b="1" dirty="0" smtClean="0"/>
              <a:t> </a:t>
            </a:r>
            <a:endParaRPr lang="ru-RU" sz="12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/>
              <a:t>для необеспеченного страхования верхний </a:t>
            </a:r>
            <a:r>
              <a:rPr lang="ru-RU" sz="1200" dirty="0"/>
              <a:t>предел </a:t>
            </a:r>
            <a:r>
              <a:rPr lang="ru-RU" sz="1200" b="1" dirty="0"/>
              <a:t>в 80 миллионов </a:t>
            </a:r>
            <a:r>
              <a:rPr lang="ru-RU" sz="1200" b="1" dirty="0" smtClean="0"/>
              <a:t>иен(0,74 </a:t>
            </a:r>
            <a:r>
              <a:rPr lang="ru-RU" sz="1200" b="1" dirty="0"/>
              <a:t>млн. </a:t>
            </a:r>
            <a:r>
              <a:rPr lang="en-US" sz="1200" b="1" dirty="0"/>
              <a:t>$</a:t>
            </a:r>
            <a:r>
              <a:rPr lang="ru-RU" sz="1200" b="1" dirty="0" smtClean="0"/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100" dirty="0" smtClean="0"/>
          </a:p>
          <a:p>
            <a:endParaRPr lang="ru-RU" sz="1000" i="1" dirty="0"/>
          </a:p>
        </p:txBody>
      </p:sp>
    </p:spTree>
    <p:extLst>
      <p:ext uri="{BB962C8B-B14F-4D97-AF65-F5344CB8AC3E}">
        <p14:creationId xmlns:p14="http://schemas.microsoft.com/office/powerpoint/2010/main" val="267241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-8467"/>
            <a:ext cx="10770541" cy="6858000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797143" y="6356353"/>
            <a:ext cx="770557" cy="365125"/>
          </a:xfrm>
        </p:spPr>
        <p:txBody>
          <a:bodyPr/>
          <a:lstStyle/>
          <a:p>
            <a:fld id="{92118A34-E63D-4F5A-9591-B69D821C3137}" type="slidenum">
              <a:rPr lang="ru-RU" sz="2000" b="1" smtClean="0">
                <a:solidFill>
                  <a:schemeClr val="bg1"/>
                </a:solidFill>
              </a:rPr>
              <a:t>9</a:t>
            </a:fld>
            <a:endParaRPr lang="ru-RU" sz="2000" b="1">
              <a:solidFill>
                <a:schemeClr val="bg1"/>
              </a:solidFill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432000" y="368602"/>
            <a:ext cx="8078391" cy="6693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8078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8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Общая информация о МСП</a:t>
            </a:r>
          </a:p>
          <a:p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Гарантирование кредитов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037969"/>
            <a:ext cx="107705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/>
              <a:t>Японская федерация кредитных гарантийных </a:t>
            </a:r>
            <a:r>
              <a:rPr lang="ru-RU" sz="1600" b="1" dirty="0" smtClean="0"/>
              <a:t>корпораций</a:t>
            </a:r>
          </a:p>
          <a:p>
            <a:pPr algn="ctr"/>
            <a:r>
              <a:rPr lang="ru-RU" sz="1600" b="1" dirty="0" smtClean="0"/>
              <a:t> </a:t>
            </a:r>
            <a:r>
              <a:rPr lang="ru-RU" sz="1400" i="1" dirty="0" smtClean="0"/>
              <a:t>Механизм получения кредитных гарантий для субъектов МСП</a:t>
            </a:r>
            <a:endParaRPr lang="ru-RU" sz="1400" i="1" dirty="0"/>
          </a:p>
        </p:txBody>
      </p:sp>
      <p:sp>
        <p:nvSpPr>
          <p:cNvPr id="5" name="AutoShape 4" descr="Image result for building ic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0962" y="1048242"/>
            <a:ext cx="546429" cy="416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0" y="1741638"/>
            <a:ext cx="10503958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/>
              <a:t>1. Для МСП и </a:t>
            </a:r>
            <a:r>
              <a:rPr lang="ru-RU" sz="1200" dirty="0" err="1"/>
              <a:t>микропредприятий</a:t>
            </a:r>
            <a:r>
              <a:rPr lang="ru-RU" sz="1200" dirty="0"/>
              <a:t> есть два способа обратиться </a:t>
            </a:r>
            <a:r>
              <a:rPr lang="ru-RU" sz="1200" dirty="0" smtClean="0"/>
              <a:t>в </a:t>
            </a:r>
            <a:r>
              <a:rPr lang="ru-RU" sz="1200" b="1" dirty="0" smtClean="0"/>
              <a:t>корпорацию кредитных гарантий</a:t>
            </a:r>
            <a:r>
              <a:rPr lang="ru-RU" sz="1200" dirty="0" smtClean="0"/>
              <a:t>  (</a:t>
            </a:r>
            <a:r>
              <a:rPr lang="en-US" sz="1200" dirty="0" smtClean="0"/>
              <a:t>JFG</a:t>
            </a:r>
            <a:r>
              <a:rPr lang="ru-RU" sz="1200" dirty="0" smtClean="0"/>
              <a:t>) за </a:t>
            </a:r>
            <a:r>
              <a:rPr lang="ru-RU" sz="1200" dirty="0"/>
              <a:t>кредитными гарантиями. Один из них заключается в </a:t>
            </a:r>
            <a:r>
              <a:rPr lang="ru-RU" sz="1200" dirty="0" smtClean="0"/>
              <a:t>обращении через </a:t>
            </a:r>
            <a:r>
              <a:rPr lang="ru-RU" sz="1200" dirty="0"/>
              <a:t>финансовые учреждения, </a:t>
            </a:r>
            <a:r>
              <a:rPr lang="ru-RU" sz="1200" dirty="0" smtClean="0"/>
              <a:t>при втором варианте заемщик </a:t>
            </a:r>
            <a:r>
              <a:rPr lang="ru-RU" sz="1200" dirty="0"/>
              <a:t>должен подать заявку </a:t>
            </a:r>
            <a:r>
              <a:rPr lang="ru-RU" sz="1200" dirty="0" smtClean="0"/>
              <a:t>напрямую в </a:t>
            </a:r>
            <a:r>
              <a:rPr lang="en-US" sz="1200" dirty="0"/>
              <a:t>JFG</a:t>
            </a:r>
            <a:r>
              <a:rPr lang="ru-RU" sz="1200" dirty="0" smtClean="0"/>
              <a:t>.</a:t>
            </a:r>
          </a:p>
          <a:p>
            <a:endParaRPr lang="ru-RU" sz="1200" dirty="0"/>
          </a:p>
          <a:p>
            <a:r>
              <a:rPr lang="ru-RU" sz="1200" dirty="0"/>
              <a:t>2. После получения заявки </a:t>
            </a:r>
            <a:r>
              <a:rPr lang="en-US" sz="1200" dirty="0"/>
              <a:t>JFG </a:t>
            </a:r>
            <a:r>
              <a:rPr lang="ru-RU" sz="1200" dirty="0" smtClean="0"/>
              <a:t>проводит </a:t>
            </a:r>
            <a:r>
              <a:rPr lang="ru-RU" sz="1200" dirty="0"/>
              <a:t>кредитные проверки на предприятии</a:t>
            </a:r>
            <a:r>
              <a:rPr lang="ru-RU" sz="1200" dirty="0" smtClean="0"/>
              <a:t>.</a:t>
            </a:r>
          </a:p>
          <a:p>
            <a:endParaRPr lang="ru-RU" sz="1200" dirty="0"/>
          </a:p>
          <a:p>
            <a:r>
              <a:rPr lang="ru-RU" sz="1200" dirty="0" smtClean="0"/>
              <a:t>3.1. </a:t>
            </a:r>
            <a:r>
              <a:rPr lang="ru-RU" sz="1200" dirty="0"/>
              <a:t>Если </a:t>
            </a:r>
            <a:r>
              <a:rPr lang="en-US" sz="1200" dirty="0"/>
              <a:t>JFG </a:t>
            </a:r>
            <a:r>
              <a:rPr lang="ru-RU" sz="1200" dirty="0" smtClean="0"/>
              <a:t>утверждает </a:t>
            </a:r>
            <a:r>
              <a:rPr lang="ru-RU" sz="1200" dirty="0"/>
              <a:t>заявку на основании проверки кредитоспособности, он </a:t>
            </a:r>
            <a:r>
              <a:rPr lang="ru-RU" sz="1200" b="1" dirty="0"/>
              <a:t>выдает сертификат кредитной </a:t>
            </a:r>
            <a:r>
              <a:rPr lang="ru-RU" sz="1200" b="1" dirty="0" smtClean="0"/>
              <a:t>гарантии</a:t>
            </a:r>
            <a:r>
              <a:rPr lang="en-US" sz="1200" b="1" dirty="0" smtClean="0"/>
              <a:t> </a:t>
            </a:r>
            <a:r>
              <a:rPr lang="ru-RU" sz="1200" dirty="0" smtClean="0"/>
              <a:t>в</a:t>
            </a:r>
            <a:endParaRPr lang="ru-RU" sz="1200" dirty="0"/>
          </a:p>
          <a:p>
            <a:r>
              <a:rPr lang="ru-RU" sz="1200" dirty="0"/>
              <a:t>финансовое учреждение. </a:t>
            </a:r>
            <a:endParaRPr lang="ru-RU" sz="1200" dirty="0" smtClean="0"/>
          </a:p>
          <a:p>
            <a:r>
              <a:rPr lang="ru-RU" sz="1200" dirty="0" smtClean="0"/>
              <a:t>3.2. В </a:t>
            </a:r>
            <a:r>
              <a:rPr lang="ru-RU" sz="1200" dirty="0"/>
              <a:t>случае, </a:t>
            </a:r>
            <a:r>
              <a:rPr lang="ru-RU" sz="1200" dirty="0" smtClean="0"/>
              <a:t>когда </a:t>
            </a:r>
            <a:r>
              <a:rPr lang="en-US" sz="1200" dirty="0"/>
              <a:t>JFG </a:t>
            </a:r>
            <a:r>
              <a:rPr lang="ru-RU" sz="1200" b="1" dirty="0" smtClean="0"/>
              <a:t>получает </a:t>
            </a:r>
            <a:r>
              <a:rPr lang="ru-RU" sz="1200" b="1" dirty="0"/>
              <a:t>заявку на кредитную гарантию непосредственно </a:t>
            </a:r>
            <a:r>
              <a:rPr lang="ru-RU" sz="1200" b="1" dirty="0" smtClean="0"/>
              <a:t>от предприятия</a:t>
            </a:r>
            <a:r>
              <a:rPr lang="ru-RU" sz="1200" dirty="0" smtClean="0"/>
              <a:t>, </a:t>
            </a:r>
            <a:r>
              <a:rPr lang="en-US" sz="1200" dirty="0"/>
              <a:t>JFG </a:t>
            </a:r>
            <a:r>
              <a:rPr lang="ru-RU" sz="1200" dirty="0" smtClean="0"/>
              <a:t>прорабатывает с финансовым учреждением </a:t>
            </a:r>
            <a:r>
              <a:rPr lang="ru-RU" sz="1200" dirty="0"/>
              <a:t>предоставление </a:t>
            </a:r>
            <a:r>
              <a:rPr lang="ru-RU" sz="1200" dirty="0" smtClean="0"/>
              <a:t>кредитной линии. </a:t>
            </a:r>
            <a:r>
              <a:rPr lang="ru-RU" sz="1200" dirty="0"/>
              <a:t>После </a:t>
            </a:r>
            <a:r>
              <a:rPr lang="ru-RU" sz="1200" dirty="0" smtClean="0"/>
              <a:t>одобрения кредита</a:t>
            </a:r>
            <a:endParaRPr lang="ru-RU" sz="1200" dirty="0"/>
          </a:p>
          <a:p>
            <a:r>
              <a:rPr lang="ru-RU" sz="1200" dirty="0"/>
              <a:t>п</a:t>
            </a:r>
            <a:r>
              <a:rPr lang="ru-RU" sz="1200" dirty="0" smtClean="0"/>
              <a:t>о </a:t>
            </a:r>
            <a:r>
              <a:rPr lang="ru-RU" sz="1200" dirty="0"/>
              <a:t>согласованию с </a:t>
            </a:r>
            <a:r>
              <a:rPr lang="ru-RU" sz="1200" dirty="0" smtClean="0"/>
              <a:t>финансовом учреждением, </a:t>
            </a:r>
            <a:r>
              <a:rPr lang="en-US" sz="1200" dirty="0" smtClean="0"/>
              <a:t>JFG</a:t>
            </a:r>
            <a:r>
              <a:rPr lang="ru-RU" sz="1200" dirty="0" smtClean="0"/>
              <a:t> выдает </a:t>
            </a:r>
            <a:r>
              <a:rPr lang="ru-RU" sz="1200" dirty="0"/>
              <a:t>сертификат кредитной гарантии</a:t>
            </a:r>
            <a:r>
              <a:rPr lang="ru-RU" sz="1200" dirty="0" smtClean="0"/>
              <a:t>.</a:t>
            </a:r>
            <a:r>
              <a:rPr lang="en-US" sz="1200" dirty="0" smtClean="0"/>
              <a:t> </a:t>
            </a:r>
            <a:r>
              <a:rPr lang="ru-RU" sz="1200" dirty="0" smtClean="0"/>
              <a:t> </a:t>
            </a:r>
          </a:p>
          <a:p>
            <a:endParaRPr lang="ru-RU" sz="1200" dirty="0"/>
          </a:p>
          <a:p>
            <a:r>
              <a:rPr lang="ru-RU" sz="1200" dirty="0"/>
              <a:t>4. Финансовое учреждение предоставляет кредит предприятию на основании сертификата кредитной гарантии.</a:t>
            </a:r>
          </a:p>
          <a:p>
            <a:r>
              <a:rPr lang="ru-RU" sz="1200" dirty="0"/>
              <a:t>предприятие выплачивает гарантийный взнос в </a:t>
            </a:r>
            <a:r>
              <a:rPr lang="en-US" sz="1200" dirty="0" smtClean="0"/>
              <a:t>JFG</a:t>
            </a:r>
            <a:r>
              <a:rPr lang="ru-RU" sz="1200" dirty="0" smtClean="0"/>
              <a:t>.</a:t>
            </a:r>
          </a:p>
          <a:p>
            <a:endParaRPr lang="ru-RU" sz="1200" dirty="0"/>
          </a:p>
          <a:p>
            <a:r>
              <a:rPr lang="ru-RU" sz="1200" dirty="0"/>
              <a:t>5. Предприятие производит погашение кредита в финансовом учреждении в соответствии с условиями</a:t>
            </a:r>
          </a:p>
          <a:p>
            <a:r>
              <a:rPr lang="ru-RU" sz="1200" dirty="0"/>
              <a:t>кредита</a:t>
            </a:r>
            <a:r>
              <a:rPr lang="ru-RU" sz="1200" dirty="0" smtClean="0"/>
              <a:t>.</a:t>
            </a:r>
          </a:p>
          <a:p>
            <a:endParaRPr lang="ru-RU" sz="1200" dirty="0"/>
          </a:p>
          <a:p>
            <a:r>
              <a:rPr lang="ru-RU" sz="1200" dirty="0"/>
              <a:t>6. В случае, если предприятие не может произвести все или часть выплат в течение срока, финансовые</a:t>
            </a:r>
          </a:p>
          <a:p>
            <a:r>
              <a:rPr lang="ru-RU" sz="1200" dirty="0"/>
              <a:t>Учреждение </a:t>
            </a:r>
            <a:r>
              <a:rPr lang="ru-RU" sz="1200" dirty="0" smtClean="0"/>
              <a:t>запрашивает средства с </a:t>
            </a:r>
            <a:r>
              <a:rPr lang="en-US" sz="1200" dirty="0"/>
              <a:t>JFG </a:t>
            </a:r>
            <a:r>
              <a:rPr lang="ru-RU" sz="1200" dirty="0" smtClean="0"/>
              <a:t>для </a:t>
            </a:r>
            <a:r>
              <a:rPr lang="ru-RU" sz="1200" dirty="0"/>
              <a:t>оплаты по гарантии </a:t>
            </a:r>
            <a:r>
              <a:rPr lang="ru-RU" sz="1200" dirty="0" smtClean="0"/>
              <a:t>(суброгация).</a:t>
            </a:r>
          </a:p>
          <a:p>
            <a:endParaRPr lang="ru-RU" sz="1200" dirty="0"/>
          </a:p>
          <a:p>
            <a:r>
              <a:rPr lang="ru-RU" sz="1200" dirty="0"/>
              <a:t>7. </a:t>
            </a:r>
            <a:r>
              <a:rPr lang="en-US" sz="1200" dirty="0"/>
              <a:t>JFG </a:t>
            </a:r>
            <a:r>
              <a:rPr lang="ru-RU" sz="1200" dirty="0" smtClean="0"/>
              <a:t>производит </a:t>
            </a:r>
            <a:r>
              <a:rPr lang="ru-RU" sz="1200" dirty="0"/>
              <a:t>выплаты по кредиту финансовой организации от имени предприятия</a:t>
            </a:r>
            <a:r>
              <a:rPr lang="ru-RU" sz="1200" dirty="0" smtClean="0"/>
              <a:t>.</a:t>
            </a:r>
          </a:p>
          <a:p>
            <a:endParaRPr lang="ru-RU" sz="1200" dirty="0"/>
          </a:p>
          <a:p>
            <a:r>
              <a:rPr lang="ru-RU" sz="1050" i="1" dirty="0" smtClean="0"/>
              <a:t>*Если субъект МСП (заемщик) </a:t>
            </a:r>
            <a:r>
              <a:rPr lang="ru-RU" sz="1050" i="1" dirty="0"/>
              <a:t>гарантированный </a:t>
            </a:r>
            <a:r>
              <a:rPr lang="en-US" sz="1050" dirty="0"/>
              <a:t>JFG</a:t>
            </a:r>
            <a:r>
              <a:rPr lang="ru-RU" sz="1050" i="1" dirty="0" smtClean="0"/>
              <a:t>, </a:t>
            </a:r>
            <a:r>
              <a:rPr lang="ru-RU" sz="1050" i="1" dirty="0"/>
              <a:t>не </a:t>
            </a:r>
            <a:r>
              <a:rPr lang="ru-RU" sz="1050" i="1" dirty="0" smtClean="0"/>
              <a:t>выполняет обязательства по займу, финансовое </a:t>
            </a:r>
            <a:r>
              <a:rPr lang="ru-RU" sz="1050" i="1" dirty="0"/>
              <a:t>учреждение информирует </a:t>
            </a:r>
            <a:r>
              <a:rPr lang="en-US" sz="1050" dirty="0"/>
              <a:t>JFG</a:t>
            </a:r>
            <a:r>
              <a:rPr lang="ru-RU" sz="1050" i="1" dirty="0" smtClean="0"/>
              <a:t>, он в свою очередь</a:t>
            </a:r>
            <a:r>
              <a:rPr lang="en-US" sz="1050" dirty="0" smtClean="0"/>
              <a:t> </a:t>
            </a:r>
            <a:r>
              <a:rPr lang="ru-RU" sz="1050" i="1" dirty="0" smtClean="0"/>
              <a:t>погашает кредит от своего имени.</a:t>
            </a:r>
            <a:endParaRPr lang="ru-RU" sz="1050" i="1" dirty="0"/>
          </a:p>
          <a:p>
            <a:r>
              <a:rPr lang="ru-RU" sz="1050" b="1" i="1" dirty="0" smtClean="0"/>
              <a:t>70-90</a:t>
            </a:r>
            <a:r>
              <a:rPr lang="ru-RU" sz="1050" b="1" i="1" dirty="0"/>
              <a:t>% </a:t>
            </a:r>
            <a:r>
              <a:rPr lang="ru-RU" sz="1050" i="1" dirty="0"/>
              <a:t>возвращаемой суммы возмещается </a:t>
            </a:r>
            <a:r>
              <a:rPr lang="en-US" sz="1050" dirty="0"/>
              <a:t>JFG</a:t>
            </a:r>
            <a:r>
              <a:rPr lang="ru-RU" sz="1050" i="1" dirty="0" smtClean="0"/>
              <a:t> </a:t>
            </a:r>
            <a:r>
              <a:rPr lang="ru-RU" sz="1050" i="1" dirty="0"/>
              <a:t>в качестве </a:t>
            </a:r>
            <a:r>
              <a:rPr lang="ru-RU" sz="1050" i="1" dirty="0" smtClean="0"/>
              <a:t>застрахованной суммы.</a:t>
            </a:r>
            <a:endParaRPr lang="ru-RU" sz="1050" i="1" dirty="0"/>
          </a:p>
          <a:p>
            <a:r>
              <a:rPr lang="ru-RU" sz="1050" i="1" dirty="0" smtClean="0"/>
              <a:t>Если </a:t>
            </a:r>
            <a:r>
              <a:rPr lang="en-US" sz="1050" dirty="0"/>
              <a:t>JFG</a:t>
            </a:r>
            <a:r>
              <a:rPr lang="ru-RU" sz="1050" i="1" dirty="0" smtClean="0"/>
              <a:t> возмещает сумму кредита на основании </a:t>
            </a:r>
            <a:r>
              <a:rPr lang="ru-RU" sz="1050" i="1" dirty="0"/>
              <a:t>застрахованной гарантии, </a:t>
            </a:r>
            <a:r>
              <a:rPr lang="en-US" sz="1050" dirty="0"/>
              <a:t>JFG</a:t>
            </a:r>
            <a:r>
              <a:rPr lang="ru-RU" sz="1050" i="1" dirty="0" smtClean="0"/>
              <a:t> обеспечивает возврат кредитных средств </a:t>
            </a:r>
            <a:r>
              <a:rPr lang="ru-RU" sz="1050" i="1" dirty="0"/>
              <a:t>от </a:t>
            </a:r>
            <a:r>
              <a:rPr lang="ru-RU" sz="1050" i="1" dirty="0" smtClean="0"/>
              <a:t>МСП.</a:t>
            </a:r>
          </a:p>
        </p:txBody>
      </p:sp>
    </p:spTree>
    <p:extLst>
      <p:ext uri="{BB962C8B-B14F-4D97-AF65-F5344CB8AC3E}">
        <p14:creationId xmlns:p14="http://schemas.microsoft.com/office/powerpoint/2010/main" val="418884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entury Gothic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10316</TotalTime>
  <Words>2894</Words>
  <Application>Microsoft Office PowerPoint</Application>
  <PresentationFormat>Произвольный</PresentationFormat>
  <Paragraphs>344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Calibri</vt:lpstr>
      <vt:lpstr>Century Gothic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fund.kz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ПРЕЗЕНТАЦИИ</dc:title>
  <dc:creator>Айнур Маратовна Мадришева</dc:creator>
  <cp:lastModifiedBy>Адлет Амангельдиевич Керимбеков</cp:lastModifiedBy>
  <cp:revision>317</cp:revision>
  <dcterms:created xsi:type="dcterms:W3CDTF">2018-01-19T11:56:47Z</dcterms:created>
  <dcterms:modified xsi:type="dcterms:W3CDTF">2019-06-27T11:14:06Z</dcterms:modified>
</cp:coreProperties>
</file>